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302" r:id="rId27"/>
    <p:sldId id="282" r:id="rId28"/>
    <p:sldId id="289" r:id="rId29"/>
    <p:sldId id="299" r:id="rId30"/>
    <p:sldId id="300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5135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Relationship Id="rId11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idx="4294967295"/>
          </p:nvPr>
        </p:nvSpPr>
        <p:spPr>
          <a:xfrm>
            <a:off x="1091538" y="512598"/>
            <a:ext cx="8280401" cy="172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59536">
              <a:defRPr sz="4136"/>
            </a:pPr>
            <a:r>
              <a:rPr lang="en-US" sz="5640" b="1" dirty="0" smtClean="0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Generational Mixes in the Workplace</a:t>
            </a:r>
            <a:endParaRPr sz="5640" b="1" dirty="0">
              <a:solidFill>
                <a:srgbClr val="800000"/>
              </a:solidFill>
              <a:latin typeface="Perpetua"/>
              <a:ea typeface="Perpetua"/>
              <a:cs typeface="Perpetua"/>
              <a:sym typeface="Perpetua"/>
            </a:endParaRPr>
          </a:p>
        </p:txBody>
      </p:sp>
      <p:pic>
        <p:nvPicPr>
          <p:cNvPr id="3" name="Picture 2" descr="1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4" y="0"/>
            <a:ext cx="1326239" cy="240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476375" y="0"/>
            <a:ext cx="6408738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1800"/>
            </a:pPr>
            <a:r>
              <a:rPr sz="37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Gen </a:t>
            </a:r>
            <a:r>
              <a:rPr sz="3700" b="1">
                <a:solidFill>
                  <a:srgbClr val="7F7F7F"/>
                </a:solidFill>
                <a:latin typeface="Perpetua"/>
                <a:ea typeface="Perpetua"/>
                <a:cs typeface="Perpetua"/>
                <a:sym typeface="Perpetua"/>
              </a:rPr>
              <a:t>Xers</a:t>
            </a:r>
          </a:p>
        </p:txBody>
      </p:sp>
      <p:sp>
        <p:nvSpPr>
          <p:cNvPr id="121" name="Shape 121"/>
          <p:cNvSpPr/>
          <p:nvPr/>
        </p:nvSpPr>
        <p:spPr>
          <a:xfrm>
            <a:off x="0" y="908050"/>
            <a:ext cx="5651500" cy="415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Born between 1965 &amp; 1982 (36 – 47 years)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Make up about 35 - 40% workforce 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They know and understand technology and want to use it. 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May have lots of career interests and paths. 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They demand individuality and like multi-tasking. 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E.g. Jennifer Lopez, Victoria Beckham</a:t>
            </a:r>
          </a:p>
        </p:txBody>
      </p:sp>
      <p:pic>
        <p:nvPicPr>
          <p:cNvPr id="122" name="GenerationX-x.jpg" descr="GenerationX-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4525" y="908050"/>
            <a:ext cx="3311525" cy="36083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Group 126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123" name="Shape 123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979612" y="0"/>
            <a:ext cx="6408738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1800"/>
            </a:pPr>
            <a:r>
              <a:rPr sz="37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Millenials / </a:t>
            </a:r>
            <a:r>
              <a:rPr sz="3700" b="1">
                <a:solidFill>
                  <a:srgbClr val="7F7F7F"/>
                </a:solidFill>
                <a:latin typeface="Perpetua"/>
                <a:ea typeface="Perpetua"/>
                <a:cs typeface="Perpetua"/>
                <a:sym typeface="Perpetua"/>
              </a:rPr>
              <a:t>Generation Y</a:t>
            </a:r>
          </a:p>
        </p:txBody>
      </p:sp>
      <p:sp>
        <p:nvSpPr>
          <p:cNvPr id="129" name="Shape 129"/>
          <p:cNvSpPr/>
          <p:nvPr/>
        </p:nvSpPr>
        <p:spPr>
          <a:xfrm>
            <a:off x="0" y="765175"/>
            <a:ext cx="6084888" cy="4561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Born between 1983 and 2000 (19 – 35 years)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35% of the current workforce but rising rapidly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Not only expect technology in every form, but demand it - would be lost without the Internet or gadgets.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Dress code not especially important 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Seek out jobs where their </a:t>
            </a:r>
            <a:r>
              <a:rPr sz="2800" b="1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creativity</a:t>
            </a: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 is most important and rewarded. 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Perpetua"/>
                <a:ea typeface="Perpetua"/>
                <a:cs typeface="Perpetua"/>
                <a:sym typeface="Perpetua"/>
              </a:rPr>
              <a:t>E.g. </a:t>
            </a: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Justin Bieber, Rihanna</a:t>
            </a:r>
          </a:p>
        </p:txBody>
      </p:sp>
      <p:pic>
        <p:nvPicPr>
          <p:cNvPr id="130" name="img38134154.jpg" descr="img381341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4887" y="1052512"/>
            <a:ext cx="2940051" cy="35290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Group 134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131" name="Shape 131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isconceptions_900x350.jpg" descr="misconceptions_900x3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4179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millenials.png" descr="millenial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076700"/>
            <a:ext cx="9144000" cy="2771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FG-Gender-Matters-for-Generation-Y-1.png" descr="FG-Gender-Matters-for-Generation-Y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-1" y="44450"/>
            <a:ext cx="9144002" cy="431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14-1014_millennial_infographic_r1_small.jpg" descr="14-1014_millennial_infographic_r1_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Millennials_GenInfographic_short.jpg" descr="Millennials_GenInfographic_shor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8"/>
          <p:cNvGrpSpPr/>
          <p:nvPr/>
        </p:nvGrpSpPr>
        <p:grpSpPr>
          <a:xfrm>
            <a:off x="2195512" y="1312862"/>
            <a:ext cx="4537076" cy="4321176"/>
            <a:chOff x="0" y="0"/>
            <a:chExt cx="4537075" cy="4321175"/>
          </a:xfrm>
        </p:grpSpPr>
        <p:sp>
          <p:nvSpPr>
            <p:cNvPr id="146" name="Shape 146"/>
            <p:cNvSpPr/>
            <p:nvPr/>
          </p:nvSpPr>
          <p:spPr>
            <a:xfrm>
              <a:off x="0" y="0"/>
              <a:ext cx="4537075" cy="4321175"/>
            </a:xfrm>
            <a:prstGeom prst="ellipse">
              <a:avLst/>
            </a:prstGeom>
            <a:solidFill>
              <a:srgbClr val="8C0000"/>
            </a:solidFill>
            <a:ln w="12700" cap="flat">
              <a:noFill/>
              <a:miter lim="400000"/>
            </a:ln>
            <a:effectLst>
              <a:outerShdw blurRad="127000" dist="165100" dir="5400000" rotWithShape="0">
                <a:srgbClr val="808080">
                  <a:alpha val="10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64387" y="1985256"/>
              <a:ext cx="3208301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3">
                      <a:lumOff val="44000"/>
                    </a:schemeClr>
                  </a:solidFill>
                </a:rPr>
                <a:t>             </a:t>
              </a:r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2627312" y="1744662"/>
            <a:ext cx="3600451" cy="3457576"/>
            <a:chOff x="0" y="0"/>
            <a:chExt cx="3600450" cy="3457575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3600450" cy="3457575"/>
            </a:xfrm>
            <a:prstGeom prst="ellipse">
              <a:avLst/>
            </a:prstGeom>
            <a:solidFill>
              <a:srgbClr val="FF6B65">
                <a:alpha val="72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527232" y="1553456"/>
              <a:ext cx="2545986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3">
                      <a:lumOff val="44000"/>
                    </a:schemeClr>
                  </a:solidFill>
                </a:rPr>
                <a:t>       </a:t>
              </a:r>
            </a:p>
          </p:txBody>
        </p:sp>
      </p:grpSp>
      <p:pic>
        <p:nvPicPr>
          <p:cNvPr id="15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3425" y="835025"/>
            <a:ext cx="2693988" cy="481647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2268537" y="2897187"/>
            <a:ext cx="4432301" cy="1739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4400" b="1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 dirty="0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Millenials </a:t>
            </a:r>
            <a:r>
              <a:rPr lang="en-US" sz="4400" b="1" dirty="0" smtClean="0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in Local Government</a:t>
            </a:r>
            <a:endParaRPr sz="4400" b="1" dirty="0">
              <a:solidFill>
                <a:schemeClr val="accent3">
                  <a:lumOff val="44000"/>
                </a:schemeClr>
              </a:solidFill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grpSp>
        <p:nvGrpSpPr>
          <p:cNvPr id="157" name="Group 157"/>
          <p:cNvGrpSpPr/>
          <p:nvPr/>
        </p:nvGrpSpPr>
        <p:grpSpPr>
          <a:xfrm>
            <a:off x="107950" y="549275"/>
            <a:ext cx="8928100" cy="287338"/>
            <a:chOff x="0" y="0"/>
            <a:chExt cx="8928100" cy="287337"/>
          </a:xfrm>
        </p:grpSpPr>
        <p:sp>
          <p:nvSpPr>
            <p:cNvPr id="154" name="Shape 154"/>
            <p:cNvSpPr/>
            <p:nvPr/>
          </p:nvSpPr>
          <p:spPr>
            <a:xfrm>
              <a:off x="0" y="0"/>
              <a:ext cx="8928100" cy="287338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7575550" y="9524"/>
              <a:ext cx="1352550" cy="268289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7291388" y="9524"/>
              <a:ext cx="284163" cy="268289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1979612" y="0"/>
            <a:ext cx="6408738" cy="566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1800"/>
            </a:pPr>
            <a:r>
              <a:rPr sz="3700" b="1" dirty="0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Millenials </a:t>
            </a:r>
            <a:r>
              <a:rPr lang="en-US" sz="3700" b="1" dirty="0" smtClean="0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in </a:t>
            </a:r>
            <a:r>
              <a:rPr lang="en-US" sz="3700" b="1" dirty="0" smtClean="0">
                <a:solidFill>
                  <a:srgbClr val="7F7F7F"/>
                </a:solidFill>
                <a:latin typeface="Perpetua"/>
                <a:ea typeface="Perpetua"/>
                <a:cs typeface="Perpetua"/>
                <a:sym typeface="Perpetua"/>
              </a:rPr>
              <a:t>Local Government</a:t>
            </a:r>
            <a:endParaRPr sz="3700" b="1" dirty="0">
              <a:solidFill>
                <a:srgbClr val="7F7F7F"/>
              </a:solidFill>
              <a:latin typeface="Perpetua"/>
              <a:ea typeface="Perpetua"/>
              <a:cs typeface="Perpetua"/>
              <a:sym typeface="Perpetu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07950" y="765175"/>
            <a:ext cx="8928100" cy="5262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lang="en-US" sz="2800" dirty="0" err="1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SmartGovCommunity</a:t>
            </a:r>
            <a:r>
              <a:rPr lang="en-US" sz="2800" dirty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 </a:t>
            </a:r>
            <a:r>
              <a:rPr lang="mr-IN"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–</a:t>
            </a:r>
            <a:r>
              <a:rPr lang="en-US"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 </a:t>
            </a:r>
            <a:r>
              <a:rPr lang="en-US" sz="2800" i="1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“</a:t>
            </a:r>
            <a:r>
              <a:rPr lang="en-US" sz="2800" i="1" dirty="0" err="1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millenials</a:t>
            </a:r>
            <a:r>
              <a:rPr lang="en-US" sz="2800" i="1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 are a force of change in Government in 3 ways: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+mj-lt"/>
              <a:buAutoNum type="arabicPeriod"/>
              <a:defRPr sz="1800"/>
            </a:pPr>
            <a:r>
              <a:rPr lang="en-US" sz="2800" b="1" dirty="0" err="1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Millenials</a:t>
            </a:r>
            <a:r>
              <a:rPr lang="en-US" sz="2800" b="1" dirty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 as Citizens </a:t>
            </a:r>
            <a:r>
              <a:rPr lang="mr-IN"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–</a:t>
            </a:r>
            <a:r>
              <a:rPr lang="en-US"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 trips to city hall decrease and demand for online will increase (digital government), instant services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+mj-lt"/>
              <a:buAutoNum type="arabicPeriod"/>
              <a:defRPr sz="1800"/>
            </a:pPr>
            <a:r>
              <a:rPr lang="en-US" sz="2800" b="1" dirty="0" err="1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Millenials</a:t>
            </a:r>
            <a:r>
              <a:rPr lang="en-US" sz="2800" b="1" dirty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 as Leaders </a:t>
            </a:r>
            <a:r>
              <a:rPr lang="mr-IN"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–</a:t>
            </a:r>
            <a:r>
              <a:rPr lang="en-US"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 coming into their own power in their 30’s, </a:t>
            </a:r>
            <a:r>
              <a:rPr lang="en-US" sz="2800" dirty="0" err="1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organisational</a:t>
            </a:r>
            <a:r>
              <a:rPr lang="en-US"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 culture change, flexible work arrangements enabled by mobile technology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+mj-lt"/>
              <a:buAutoNum type="arabicPeriod"/>
              <a:defRPr sz="1800"/>
            </a:pPr>
            <a:r>
              <a:rPr lang="en-US" sz="2800" b="1" dirty="0" err="1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Millenials</a:t>
            </a:r>
            <a:r>
              <a:rPr lang="en-US" sz="2800" b="1" dirty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 as </a:t>
            </a:r>
            <a:r>
              <a:rPr lang="en-US" sz="2800" b="1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Civic Employees </a:t>
            </a:r>
            <a:r>
              <a:rPr lang="mr-IN"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–</a:t>
            </a:r>
            <a:r>
              <a:rPr lang="en-US"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 make local government compelling and enticing career path 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+mj-lt"/>
              <a:buAutoNum type="arabicPeriod"/>
              <a:defRPr sz="1800"/>
            </a:pPr>
            <a:endParaRPr lang="en-US" sz="2800" dirty="0" smtClean="0">
              <a:solidFill>
                <a:srgbClr val="404040"/>
              </a:solidFill>
              <a:latin typeface="Perpetua"/>
              <a:ea typeface="Perpetua"/>
              <a:cs typeface="Perpetua"/>
              <a:sym typeface="Perpetua"/>
            </a:endParaRP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endParaRPr sz="2800" dirty="0">
              <a:solidFill>
                <a:srgbClr val="404040"/>
              </a:solidFill>
              <a:latin typeface="Perpetua"/>
              <a:ea typeface="Perpetua"/>
              <a:cs typeface="Perpetua"/>
              <a:sym typeface="Perpetua"/>
            </a:endParaRPr>
          </a:p>
        </p:txBody>
      </p:sp>
      <p:grpSp>
        <p:nvGrpSpPr>
          <p:cNvPr id="134" name="Group 134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131" name="Shape 131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40517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014-01-17-01.png" descr="2014-01-17-01.06.13.Socialcast_Innovation.am.jcf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0"/>
            <a:ext cx="9144000" cy="684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2014-01-17-01.png" descr="2014-01-17-01.06.13.Socialcast_Innovation.am.jcf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72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2484437" y="0"/>
            <a:ext cx="4462463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1800"/>
            </a:pPr>
            <a:r>
              <a:rPr sz="37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Presentation</a:t>
            </a:r>
            <a:r>
              <a:rPr sz="3700" b="1">
                <a:latin typeface="Perpetua"/>
                <a:ea typeface="Perpetua"/>
                <a:cs typeface="Perpetua"/>
                <a:sym typeface="Perpetua"/>
              </a:rPr>
              <a:t> </a:t>
            </a:r>
            <a:r>
              <a:rPr sz="3700" b="1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Outline</a:t>
            </a:r>
          </a:p>
        </p:txBody>
      </p:sp>
      <p:sp>
        <p:nvSpPr>
          <p:cNvPr id="23" name="Shape 23"/>
          <p:cNvSpPr/>
          <p:nvPr/>
        </p:nvSpPr>
        <p:spPr>
          <a:xfrm>
            <a:off x="1746142" y="4724400"/>
            <a:ext cx="5850154" cy="481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solidFill>
                  <a:srgbClr val="40404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>
                <a:solidFill>
                  <a:srgbClr val="404040"/>
                </a:solidFill>
                <a:latin typeface="Chalkduster"/>
                <a:ea typeface="Chalkduster"/>
                <a:cs typeface="Chalkduster"/>
                <a:sym typeface="Chalkduster"/>
              </a:rPr>
              <a:t>“Collaboration is the new Competition”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27037" y="1884362"/>
            <a:ext cx="2687638" cy="3516313"/>
            <a:chOff x="0" y="0"/>
            <a:chExt cx="2687637" cy="3516312"/>
          </a:xfrm>
        </p:grpSpPr>
        <p:pic>
          <p:nvPicPr>
            <p:cNvPr id="24" name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687638" cy="3516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" name="Shape 25"/>
            <p:cNvSpPr/>
            <p:nvPr/>
          </p:nvSpPr>
          <p:spPr>
            <a:xfrm>
              <a:off x="409575" y="1169281"/>
              <a:ext cx="1866900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3">
                      <a:lumOff val="44000"/>
                    </a:schemeClr>
                  </a:solidFill>
                </a:rPr>
                <a:t>             </a:t>
              </a:r>
            </a:p>
          </p:txBody>
        </p:sp>
      </p:grpSp>
      <p:pic>
        <p:nvPicPr>
          <p:cNvPr id="2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9962" y="1841500"/>
            <a:ext cx="1571626" cy="353536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>
            <a:off x="539750" y="2781300"/>
            <a:ext cx="2478088" cy="81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sz="2800" b="1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Workplace Mix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682625" y="2127250"/>
            <a:ext cx="2090738" cy="2243138"/>
            <a:chOff x="0" y="0"/>
            <a:chExt cx="2090737" cy="2243137"/>
          </a:xfrm>
        </p:grpSpPr>
        <p:pic>
          <p:nvPicPr>
            <p:cNvPr id="29" name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90738" cy="22431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" name="Shape 30"/>
            <p:cNvSpPr/>
            <p:nvPr/>
          </p:nvSpPr>
          <p:spPr>
            <a:xfrm>
              <a:off x="306387" y="946238"/>
              <a:ext cx="1476376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3">
                      <a:lumOff val="44000"/>
                    </a:schemeClr>
                  </a:solidFill>
                </a:rPr>
                <a:t>       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230562" y="1878012"/>
            <a:ext cx="2640013" cy="2679701"/>
            <a:chOff x="0" y="0"/>
            <a:chExt cx="2640012" cy="2679700"/>
          </a:xfrm>
        </p:grpSpPr>
        <p:sp>
          <p:nvSpPr>
            <p:cNvPr id="32" name="Shape 32"/>
            <p:cNvSpPr/>
            <p:nvPr/>
          </p:nvSpPr>
          <p:spPr>
            <a:xfrm>
              <a:off x="0" y="0"/>
              <a:ext cx="2640013" cy="2679700"/>
            </a:xfrm>
            <a:prstGeom prst="ellipse">
              <a:avLst/>
            </a:prstGeom>
            <a:solidFill>
              <a:srgbClr val="8C0000"/>
            </a:solidFill>
            <a:ln w="12700" cap="flat">
              <a:noFill/>
              <a:miter lim="400000"/>
            </a:ln>
            <a:effectLst>
              <a:outerShdw blurRad="127000" dist="165100" dir="5400000" rotWithShape="0">
                <a:srgbClr val="808080">
                  <a:alpha val="10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86590" y="1164519"/>
              <a:ext cx="186683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3">
                      <a:lumOff val="44000"/>
                    </a:schemeClr>
                  </a:solidFill>
                </a:rPr>
                <a:t>             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011862" y="1889125"/>
            <a:ext cx="2640013" cy="2679700"/>
            <a:chOff x="0" y="0"/>
            <a:chExt cx="2640012" cy="2679700"/>
          </a:xfrm>
        </p:grpSpPr>
        <p:sp>
          <p:nvSpPr>
            <p:cNvPr id="35" name="Shape 35"/>
            <p:cNvSpPr/>
            <p:nvPr/>
          </p:nvSpPr>
          <p:spPr>
            <a:xfrm>
              <a:off x="0" y="0"/>
              <a:ext cx="2640013" cy="2679700"/>
            </a:xfrm>
            <a:prstGeom prst="ellipse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>
              <a:outerShdw blurRad="152400" dist="165100" dir="5400000" rotWithShape="0">
                <a:srgbClr val="808080">
                  <a:alpha val="10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386590" y="1164519"/>
              <a:ext cx="1866832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3">
                      <a:lumOff val="44000"/>
                    </a:schemeClr>
                  </a:solidFill>
                </a:rPr>
                <a:t>             </a:t>
              </a:r>
            </a:p>
          </p:txBody>
        </p:sp>
      </p:grpSp>
      <p:pic>
        <p:nvPicPr>
          <p:cNvPr id="38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29412" y="1768475"/>
            <a:ext cx="1566863" cy="277336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5938837" y="2924175"/>
            <a:ext cx="2808288" cy="1108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600" b="1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sz="2600" b="1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Innovative Leaders &amp; Organisations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6370637" y="2200275"/>
            <a:ext cx="2035176" cy="2097088"/>
            <a:chOff x="0" y="0"/>
            <a:chExt cx="2035175" cy="2097087"/>
          </a:xfrm>
        </p:grpSpPr>
        <p:pic>
          <p:nvPicPr>
            <p:cNvPr id="40" name="imag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035175" cy="2097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" name="Shape 41"/>
            <p:cNvSpPr/>
            <p:nvPr/>
          </p:nvSpPr>
          <p:spPr>
            <a:xfrm>
              <a:off x="298449" y="874006"/>
              <a:ext cx="1436689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3">
                      <a:lumOff val="44000"/>
                    </a:schemeClr>
                  </a:solidFill>
                </a:rPr>
                <a:t>       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563937" y="2276475"/>
            <a:ext cx="2032001" cy="2016125"/>
            <a:chOff x="0" y="0"/>
            <a:chExt cx="2032000" cy="2016125"/>
          </a:xfrm>
        </p:grpSpPr>
        <p:sp>
          <p:nvSpPr>
            <p:cNvPr id="43" name="Shape 43"/>
            <p:cNvSpPr/>
            <p:nvPr/>
          </p:nvSpPr>
          <p:spPr>
            <a:xfrm>
              <a:off x="0" y="0"/>
              <a:ext cx="2032000" cy="2016125"/>
            </a:xfrm>
            <a:prstGeom prst="ellipse">
              <a:avLst/>
            </a:prstGeom>
            <a:solidFill>
              <a:srgbClr val="FF6B65">
                <a:alpha val="72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97556" y="832731"/>
              <a:ext cx="143688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3">
                      <a:lumOff val="44000"/>
                    </a:schemeClr>
                  </a:solidFill>
                </a:rPr>
                <a:t>       </a:t>
              </a:r>
            </a:p>
          </p:txBody>
        </p:sp>
      </p:grpSp>
      <p:pic>
        <p:nvPicPr>
          <p:cNvPr id="46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46512" y="1768475"/>
            <a:ext cx="1573213" cy="27733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3276600" y="2852737"/>
            <a:ext cx="2579688" cy="1140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sz="2800" b="1" dirty="0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Millenials </a:t>
            </a:r>
            <a:r>
              <a:rPr lang="en-US" sz="2800" b="1" dirty="0" smtClean="0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in Local Government</a:t>
            </a:r>
            <a:endParaRPr sz="2800" b="1" dirty="0">
              <a:solidFill>
                <a:schemeClr val="accent3">
                  <a:lumOff val="44000"/>
                </a:schemeClr>
              </a:solidFill>
              <a:effectLst>
                <a:outerShdw blurRad="12700" dist="25400" dir="2700000" rotWithShape="0">
                  <a:srgbClr val="000000"/>
                </a:outerShdw>
              </a:effectLst>
            </a:endParaRPr>
          </a:p>
        </p:txBody>
      </p:sp>
      <p:grpSp>
        <p:nvGrpSpPr>
          <p:cNvPr id="51" name="Group 51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48" name="Shape 48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 advAuto="0"/>
      <p:bldP spid="23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1979612" y="0"/>
            <a:ext cx="6408738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1800"/>
            </a:pPr>
            <a:r>
              <a:rPr sz="37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Generations &amp; </a:t>
            </a:r>
            <a:r>
              <a:rPr sz="3700" b="1">
                <a:solidFill>
                  <a:srgbClr val="7F7F7F"/>
                </a:solidFill>
                <a:latin typeface="Perpetua"/>
                <a:ea typeface="Perpetua"/>
                <a:cs typeface="Perpetua"/>
                <a:sym typeface="Perpetua"/>
              </a:rPr>
              <a:t>Technology</a:t>
            </a:r>
          </a:p>
        </p:txBody>
      </p:sp>
      <p:pic>
        <p:nvPicPr>
          <p:cNvPr id="164" name="Web-demographics-boomer-xyz-SMALL-630.jpg" descr="Web-demographics-boomer-xyz-SMALL-6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08050"/>
            <a:ext cx="9144000" cy="5949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Group 168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165" name="Shape 165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-1" y="5732462"/>
            <a:ext cx="9144002" cy="11255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979612" y="0"/>
            <a:ext cx="6408738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1800"/>
            </a:pPr>
            <a:r>
              <a:rPr sz="37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Millenials &amp; </a:t>
            </a:r>
            <a:r>
              <a:rPr sz="3700" b="1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Technology</a:t>
            </a:r>
          </a:p>
        </p:txBody>
      </p:sp>
      <p:pic>
        <p:nvPicPr>
          <p:cNvPr id="172" name="cisco.jpg" descr="cis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08050"/>
            <a:ext cx="5527675" cy="48244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Group 176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173" name="Shape 173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pic>
        <p:nvPicPr>
          <p:cNvPr id="177" name="70f7f16131bcee9413b03bd0296217c6_L.jpg" descr="70f7f16131bcee9413b03bd0296217c6_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5" y="2060575"/>
            <a:ext cx="3635375" cy="3736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around-the-world.jpg" descr="around-the-worl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connected.png" descr="connec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1904999" y="2936874"/>
            <a:ext cx="5257802" cy="1589"/>
          </a:xfrm>
          <a:prstGeom prst="line">
            <a:avLst/>
          </a:prstGeom>
          <a:ln w="47625">
            <a:solidFill>
              <a:srgbClr val="E4E4E4"/>
            </a:solidFill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89" name="Group 189"/>
          <p:cNvGrpSpPr/>
          <p:nvPr/>
        </p:nvGrpSpPr>
        <p:grpSpPr>
          <a:xfrm>
            <a:off x="2268537" y="908050"/>
            <a:ext cx="4533901" cy="4537075"/>
            <a:chOff x="0" y="0"/>
            <a:chExt cx="4533900" cy="4537075"/>
          </a:xfrm>
        </p:grpSpPr>
        <p:sp>
          <p:nvSpPr>
            <p:cNvPr id="187" name="Shape 187"/>
            <p:cNvSpPr/>
            <p:nvPr/>
          </p:nvSpPr>
          <p:spPr>
            <a:xfrm>
              <a:off x="0" y="0"/>
              <a:ext cx="4533900" cy="4537075"/>
            </a:xfrm>
            <a:prstGeom prst="ellipse">
              <a:avLst/>
            </a:prstGeom>
            <a:solidFill>
              <a:srgbClr val="404040"/>
            </a:solidFill>
            <a:ln w="12700" cap="flat">
              <a:noFill/>
              <a:miter lim="400000"/>
            </a:ln>
            <a:effectLst>
              <a:outerShdw blurRad="152400" dist="165100" dir="5400000" rotWithShape="0">
                <a:srgbClr val="808080">
                  <a:alpha val="10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63922" y="2093206"/>
              <a:ext cx="3206056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3">
                      <a:lumOff val="44000"/>
                    </a:schemeClr>
                  </a:solidFill>
                </a:rPr>
                <a:t>             </a:t>
              </a:r>
            </a:p>
          </p:txBody>
        </p:sp>
      </p:grpSp>
      <p:pic>
        <p:nvPicPr>
          <p:cNvPr id="19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6450" y="762000"/>
            <a:ext cx="2243138" cy="4816475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2268537" y="2565400"/>
            <a:ext cx="4533901" cy="1731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4400" b="1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Innovative Leaders &amp; Organizations</a:t>
            </a:r>
          </a:p>
        </p:txBody>
      </p:sp>
      <p:grpSp>
        <p:nvGrpSpPr>
          <p:cNvPr id="194" name="Group 194"/>
          <p:cNvGrpSpPr/>
          <p:nvPr/>
        </p:nvGrpSpPr>
        <p:grpSpPr>
          <a:xfrm>
            <a:off x="2693987" y="1335087"/>
            <a:ext cx="3609976" cy="3822701"/>
            <a:chOff x="0" y="0"/>
            <a:chExt cx="3609975" cy="3822700"/>
          </a:xfrm>
        </p:grpSpPr>
        <p:pic>
          <p:nvPicPr>
            <p:cNvPr id="192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09975" cy="382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Shape 193"/>
            <p:cNvSpPr/>
            <p:nvPr/>
          </p:nvSpPr>
          <p:spPr>
            <a:xfrm>
              <a:off x="533400" y="1739194"/>
              <a:ext cx="2544763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3">
                      <a:lumOff val="44000"/>
                    </a:schemeClr>
                  </a:solidFill>
                </a:rPr>
                <a:t>      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395287" y="-100013"/>
            <a:ext cx="850900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rPr sz="3200" b="1" dirty="0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Innovation Leadership: </a:t>
            </a:r>
            <a:r>
              <a:rPr sz="3200" b="1" dirty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2 Components</a:t>
            </a:r>
            <a:r>
              <a:rPr sz="3200" b="1" dirty="0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 </a:t>
            </a:r>
            <a:br>
              <a:rPr sz="3200" b="1" dirty="0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</a:br>
            <a:endParaRPr sz="3200" b="1" dirty="0">
              <a:solidFill>
                <a:srgbClr val="800000"/>
              </a:solidFill>
              <a:latin typeface="Perpetua"/>
              <a:ea typeface="Perpetua"/>
              <a:cs typeface="Perpetua"/>
              <a:sym typeface="Perpetua"/>
            </a:endParaRPr>
          </a:p>
        </p:txBody>
      </p:sp>
      <p:grpSp>
        <p:nvGrpSpPr>
          <p:cNvPr id="200" name="Group 200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197" name="Shape 197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201" name="Shape 201"/>
          <p:cNvSpPr/>
          <p:nvPr/>
        </p:nvSpPr>
        <p:spPr>
          <a:xfrm>
            <a:off x="107950" y="751551"/>
            <a:ext cx="8928100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 algn="ctr">
              <a:spcBef>
                <a:spcPts val="600"/>
              </a:spcBef>
              <a:defRPr sz="1800"/>
            </a:pPr>
            <a:r>
              <a:rPr sz="3200" b="1" dirty="0">
                <a:solidFill>
                  <a:srgbClr val="FF6600"/>
                </a:solidFill>
                <a:latin typeface="Perpetua"/>
                <a:ea typeface="Perpetua"/>
                <a:cs typeface="Perpetua"/>
                <a:sym typeface="Perpetua"/>
              </a:rPr>
              <a:t>1. </a:t>
            </a:r>
            <a:r>
              <a:rPr sz="3200" b="1" dirty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An innovative approach to leadership </a:t>
            </a:r>
          </a:p>
        </p:txBody>
      </p:sp>
      <p:sp>
        <p:nvSpPr>
          <p:cNvPr id="202" name="Shape 202"/>
          <p:cNvSpPr/>
          <p:nvPr/>
        </p:nvSpPr>
        <p:spPr>
          <a:xfrm>
            <a:off x="-1" y="1475162"/>
            <a:ext cx="9036051" cy="353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14350" lvl="1" indent="-457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Bring new thinking &amp; different actions </a:t>
            </a:r>
            <a:r>
              <a:rPr lang="en-US"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- Innovative thinking is a crucial addition to traditional business thinking. It allows you to bring new ideas and energy to your role as leader and to solve your challenges</a:t>
            </a:r>
            <a:endParaRPr sz="2800" dirty="0" smtClean="0">
              <a:solidFill>
                <a:srgbClr val="404040"/>
              </a:solidFill>
              <a:latin typeface="Perpetua"/>
              <a:ea typeface="Perpetua"/>
              <a:cs typeface="Perpetua"/>
              <a:sym typeface="Perpetua"/>
            </a:endParaRPr>
          </a:p>
          <a:p>
            <a:pPr marL="514350" indent="-457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How to think differently about roles &amp; organizational challenges</a:t>
            </a:r>
          </a:p>
          <a:p>
            <a:pPr marL="514350" indent="-457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How to break open entrenched, intractable problems? </a:t>
            </a:r>
          </a:p>
          <a:p>
            <a:pPr marL="514350" indent="-457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 dirty="0" smtClean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How to be agile and quick in the absence of information or predictability? </a:t>
            </a:r>
            <a:endParaRPr sz="2800" dirty="0">
              <a:solidFill>
                <a:srgbClr val="404040"/>
              </a:solidFill>
              <a:latin typeface="Perpetua"/>
              <a:ea typeface="Perpetua"/>
              <a:cs typeface="Perpetua"/>
              <a:sym typeface="Perpetu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395287" y="-100013"/>
            <a:ext cx="8509001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rPr sz="32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Innovation Leadership: </a:t>
            </a:r>
            <a:r>
              <a:rPr sz="3200" b="1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2 Components</a:t>
            </a:r>
            <a:r>
              <a:rPr sz="32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 </a:t>
            </a:r>
            <a:br>
              <a:rPr sz="32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</a:br>
            <a:endParaRPr sz="3200" b="1">
              <a:solidFill>
                <a:srgbClr val="800000"/>
              </a:solidFill>
              <a:latin typeface="Perpetua"/>
              <a:ea typeface="Perpetua"/>
              <a:cs typeface="Perpetua"/>
              <a:sym typeface="Perpetua"/>
            </a:endParaRPr>
          </a:p>
        </p:txBody>
      </p:sp>
      <p:grpSp>
        <p:nvGrpSpPr>
          <p:cNvPr id="200" name="Group 200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197" name="Shape 197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203" name="Shape 203"/>
          <p:cNvSpPr/>
          <p:nvPr/>
        </p:nvSpPr>
        <p:spPr>
          <a:xfrm>
            <a:off x="530553" y="620712"/>
            <a:ext cx="8505497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600"/>
              </a:spcBef>
              <a:defRPr sz="1800"/>
            </a:pPr>
            <a:r>
              <a:rPr sz="3200" b="1" dirty="0">
                <a:solidFill>
                  <a:srgbClr val="FF6600"/>
                </a:solidFill>
                <a:latin typeface="Perpetua"/>
                <a:ea typeface="Perpetua"/>
                <a:cs typeface="Perpetua"/>
                <a:sym typeface="Perpetua"/>
              </a:rPr>
              <a:t>2. </a:t>
            </a:r>
            <a:r>
              <a:rPr sz="3200" b="1" dirty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Leadership for innovation</a:t>
            </a:r>
          </a:p>
        </p:txBody>
      </p:sp>
      <p:sp>
        <p:nvSpPr>
          <p:cNvPr id="204" name="Shape 204"/>
          <p:cNvSpPr/>
          <p:nvPr/>
        </p:nvSpPr>
        <p:spPr>
          <a:xfrm>
            <a:off x="107951" y="1380512"/>
            <a:ext cx="8928100" cy="3529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just">
              <a:spcBef>
                <a:spcPts val="400"/>
              </a:spcBef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3000" dirty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Create organizational climate - innovative thinking</a:t>
            </a:r>
          </a:p>
          <a:p>
            <a:pPr marL="342900" indent="-342900" algn="just">
              <a:spcBef>
                <a:spcPts val="400"/>
              </a:spcBef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3000" dirty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Growing a culture of innovation, not just hiring a few creative outliers</a:t>
            </a:r>
          </a:p>
          <a:p>
            <a:pPr marL="342900" indent="-342900" algn="just">
              <a:spcBef>
                <a:spcPts val="400"/>
              </a:spcBef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3000" dirty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Helping others to think differently &amp; work in new ways to face challenges? </a:t>
            </a:r>
          </a:p>
          <a:p>
            <a:pPr marL="342900" indent="-342900" algn="just">
              <a:spcBef>
                <a:spcPts val="400"/>
              </a:spcBef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3000" dirty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Innovation when all resources are stressed and constrained? </a:t>
            </a:r>
          </a:p>
          <a:p>
            <a:pPr marL="342900" indent="-342900" algn="just">
              <a:spcBef>
                <a:spcPts val="400"/>
              </a:spcBef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3000" dirty="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Staying alive and stay ahead of the competition? </a:t>
            </a:r>
          </a:p>
        </p:txBody>
      </p:sp>
    </p:spTree>
    <p:extLst>
      <p:ext uri="{BB962C8B-B14F-4D97-AF65-F5344CB8AC3E}">
        <p14:creationId xmlns:p14="http://schemas.microsoft.com/office/powerpoint/2010/main" val="2747061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Table 214"/>
          <p:cNvGraphicFramePr/>
          <p:nvPr>
            <p:extLst>
              <p:ext uri="{D42A27DB-BD31-4B8C-83A1-F6EECF244321}">
                <p14:modId xmlns:p14="http://schemas.microsoft.com/office/powerpoint/2010/main" val="2082121307"/>
              </p:ext>
            </p:extLst>
          </p:nvPr>
        </p:nvGraphicFramePr>
        <p:xfrm>
          <a:off x="107950" y="836612"/>
          <a:ext cx="8928100" cy="493958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816350"/>
                <a:gridCol w="1511300"/>
                <a:gridCol w="3600450"/>
              </a:tblGrid>
              <a:tr h="822325"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400" b="1">
                          <a:solidFill>
                            <a:srgbClr val="FF660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Traditional business thinking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DAEDEF"/>
                      </a:solidFill>
                    </a:lnT>
                    <a:lnB w="12700">
                      <a:solidFill>
                        <a:srgbClr val="DAEDE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i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defRPr>
                      </a:pPr>
                      <a:endParaRPr/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DAEDEF"/>
                      </a:solidFill>
                    </a:lnT>
                    <a:lnB w="12700">
                      <a:solidFill>
                        <a:srgbClr val="DAEDE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b="1">
                          <a:solidFill>
                            <a:srgbClr val="FF660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Innovative thinking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DAEDEF"/>
                      </a:solidFill>
                    </a:lnT>
                    <a:lnB w="12700">
                      <a:solidFill>
                        <a:srgbClr val="DAEDEF"/>
                      </a:solidFill>
                    </a:lnB>
                    <a:noFill/>
                  </a:tcPr>
                </a:tc>
              </a:tr>
              <a:tr h="458787"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40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Logical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DAEDEF"/>
                      </a:solidFill>
                    </a:lnT>
                    <a:lnB w="12700">
                      <a:miter lim="400000"/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 i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defRPr>
                      </a:pPr>
                      <a:endParaRPr/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DAEDEF"/>
                      </a:solidFill>
                    </a:lnT>
                    <a:lnB w="12700">
                      <a:miter lim="400000"/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/>
                      </a:pPr>
                      <a:r>
                        <a:rPr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Intuitive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DAEDEF"/>
                      </a:solidFill>
                    </a:lnT>
                    <a:lnB w="12700">
                      <a:miter lim="400000"/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40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Deductive / inductive thinking 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 i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defRPr>
                      </a:pPr>
                      <a:endParaRPr/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Abductive reasoning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400" dirty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Requires proof to proceed 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 i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defRPr>
                      </a:pPr>
                      <a:endParaRPr/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Asks what if?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40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Looks for precedence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 i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defRPr>
                      </a:pPr>
                      <a:endParaRPr/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Unconstrained by the past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40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Quick to decide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 i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defRPr>
                      </a:pPr>
                      <a:endParaRPr/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Holds multiple possibilities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40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There is right or wrong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 i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defRPr>
                      </a:pPr>
                      <a:endParaRPr/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There is always a better way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40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Uncomfortable with ambiguity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 i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defRPr>
                      </a:pPr>
                      <a:endParaRPr/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Relishes ambiguity 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sz="2400" dirty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Wants results 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 i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defRPr>
                      </a:pPr>
                      <a:endParaRPr/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 i="0"/>
                      </a:pPr>
                      <a:r>
                        <a:rPr dirty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rPr>
                        <a:t>          Wants meaning</a:t>
                      </a:r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>
                        <a:defRPr sz="1800" b="0" i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defRPr>
                      </a:pPr>
                      <a:endParaRPr/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DAEDEF"/>
                      </a:solidFill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 i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defRPr>
                      </a:pPr>
                      <a:endParaRPr/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DAEDEF"/>
                      </a:solidFill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 i="0">
                          <a:solidFill>
                            <a:srgbClr val="404040"/>
                          </a:solidFill>
                          <a:latin typeface="Perpetua"/>
                          <a:ea typeface="Perpetua"/>
                          <a:cs typeface="Perpetua"/>
                          <a:sym typeface="Perpetua"/>
                        </a:defRPr>
                      </a:pPr>
                      <a:endParaRPr dirty="0"/>
                    </a:p>
                  </a:txBody>
                  <a:tcPr marL="45735" marR="45735" marT="45735" marB="45735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DAEDEF"/>
                      </a:solidFill>
                    </a:lnB>
                    <a:solidFill>
                      <a:srgbClr val="DAEDEF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5" name="Shape 215"/>
          <p:cNvSpPr/>
          <p:nvPr/>
        </p:nvSpPr>
        <p:spPr>
          <a:xfrm flipV="1">
            <a:off x="3995737" y="981075"/>
            <a:ext cx="1384301" cy="295275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8C0000"/>
          </a:solidFill>
          <a:ln>
            <a:solidFill>
              <a:srgbClr val="B6DCDF"/>
            </a:solidFill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grpSp>
        <p:nvGrpSpPr>
          <p:cNvPr id="219" name="Group 219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216" name="Shape 216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220" name="Shape 220"/>
          <p:cNvSpPr/>
          <p:nvPr/>
        </p:nvSpPr>
        <p:spPr>
          <a:xfrm>
            <a:off x="395287" y="-100013"/>
            <a:ext cx="850900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rPr sz="32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Business</a:t>
            </a:r>
            <a:r>
              <a:rPr sz="2800"/>
              <a:t> </a:t>
            </a:r>
            <a:r>
              <a:rPr sz="32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Thinking</a:t>
            </a:r>
            <a:r>
              <a:rPr sz="2800"/>
              <a:t> </a:t>
            </a:r>
            <a:r>
              <a:rPr sz="3200" b="1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Versus</a:t>
            </a:r>
            <a:r>
              <a:rPr sz="2800"/>
              <a:t> </a:t>
            </a:r>
            <a:r>
              <a:rPr sz="3200" b="1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Innovative Thinking</a:t>
            </a:r>
          </a:p>
        </p:txBody>
      </p:sp>
      <p:sp>
        <p:nvSpPr>
          <p:cNvPr id="221" name="Shape 221"/>
          <p:cNvSpPr/>
          <p:nvPr/>
        </p:nvSpPr>
        <p:spPr>
          <a:xfrm flipV="1">
            <a:off x="3995737" y="1773237"/>
            <a:ext cx="1384301" cy="295276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8C0000"/>
          </a:solidFill>
          <a:ln>
            <a:solidFill>
              <a:srgbClr val="B6DCDF"/>
            </a:solidFill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 flipV="1">
            <a:off x="3995737" y="2276475"/>
            <a:ext cx="1384301" cy="295275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8C0000"/>
          </a:solidFill>
          <a:ln>
            <a:solidFill>
              <a:srgbClr val="B6DCDF"/>
            </a:solidFill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 flipV="1">
            <a:off x="3995737" y="2708275"/>
            <a:ext cx="1384301" cy="295275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8C0000"/>
          </a:solidFill>
          <a:ln>
            <a:solidFill>
              <a:srgbClr val="B6DCDF"/>
            </a:solidFill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 flipV="1">
            <a:off x="3995737" y="3213100"/>
            <a:ext cx="1384301" cy="295275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8C0000"/>
          </a:solidFill>
          <a:ln>
            <a:solidFill>
              <a:srgbClr val="B6DCDF"/>
            </a:solidFill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 flipV="1">
            <a:off x="3995737" y="3644900"/>
            <a:ext cx="1384301" cy="295275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8C0000"/>
          </a:solidFill>
          <a:ln>
            <a:solidFill>
              <a:srgbClr val="B6DCDF"/>
            </a:solidFill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 flipV="1">
            <a:off x="3995737" y="4076700"/>
            <a:ext cx="1384301" cy="295275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8C0000"/>
          </a:solidFill>
          <a:ln>
            <a:solidFill>
              <a:srgbClr val="B6DCDF"/>
            </a:solidFill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 flipV="1">
            <a:off x="3995737" y="4581525"/>
            <a:ext cx="1384301" cy="295275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8C0000"/>
          </a:solidFill>
          <a:ln>
            <a:solidFill>
              <a:srgbClr val="B6DCDF"/>
            </a:solidFill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 flipV="1">
            <a:off x="3995737" y="5013325"/>
            <a:ext cx="1384301" cy="295275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8C0000"/>
          </a:solidFill>
          <a:ln>
            <a:solidFill>
              <a:srgbClr val="B6DCDF"/>
            </a:solidFill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4"/>
          <p:cNvGrpSpPr/>
          <p:nvPr/>
        </p:nvGrpSpPr>
        <p:grpSpPr>
          <a:xfrm>
            <a:off x="146050" y="765175"/>
            <a:ext cx="2886075" cy="668339"/>
            <a:chOff x="0" y="0"/>
            <a:chExt cx="2886075" cy="668338"/>
          </a:xfrm>
        </p:grpSpPr>
        <p:sp>
          <p:nvSpPr>
            <p:cNvPr id="272" name="Shape 272"/>
            <p:cNvSpPr/>
            <p:nvPr/>
          </p:nvSpPr>
          <p:spPr>
            <a:xfrm>
              <a:off x="0" y="0"/>
              <a:ext cx="2886075" cy="668338"/>
            </a:xfrm>
            <a:prstGeom prst="rect">
              <a:avLst/>
            </a:prstGeom>
            <a:solidFill>
              <a:srgbClr val="F6BF9E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273" name="Shape 273"/>
            <p:cNvSpPr/>
            <p:nvPr/>
          </p:nvSpPr>
          <p:spPr>
            <a:xfrm>
              <a:off x="0" y="134115"/>
              <a:ext cx="2886075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Design </a:t>
              </a:r>
            </a:p>
          </p:txBody>
        </p:sp>
      </p:grpSp>
      <p:grpSp>
        <p:nvGrpSpPr>
          <p:cNvPr id="277" name="Group 277"/>
          <p:cNvGrpSpPr/>
          <p:nvPr/>
        </p:nvGrpSpPr>
        <p:grpSpPr>
          <a:xfrm>
            <a:off x="146050" y="5759520"/>
            <a:ext cx="2886075" cy="707884"/>
            <a:chOff x="0" y="-20567"/>
            <a:chExt cx="2886075" cy="707883"/>
          </a:xfrm>
        </p:grpSpPr>
        <p:sp>
          <p:nvSpPr>
            <p:cNvPr id="275" name="Shape 275"/>
            <p:cNvSpPr/>
            <p:nvPr/>
          </p:nvSpPr>
          <p:spPr>
            <a:xfrm>
              <a:off x="0" y="0"/>
              <a:ext cx="2886075" cy="666750"/>
            </a:xfrm>
            <a:prstGeom prst="rect">
              <a:avLst/>
            </a:prstGeom>
            <a:solidFill>
              <a:srgbClr val="F6BF9E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276" name="Shape 276"/>
            <p:cNvSpPr/>
            <p:nvPr/>
          </p:nvSpPr>
          <p:spPr>
            <a:xfrm>
              <a:off x="0" y="-20567"/>
              <a:ext cx="2886075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Integrative: consider the whole</a:t>
              </a:r>
            </a:p>
          </p:txBody>
        </p:sp>
      </p:grpSp>
      <p:grpSp>
        <p:nvGrpSpPr>
          <p:cNvPr id="280" name="Group 280"/>
          <p:cNvGrpSpPr/>
          <p:nvPr/>
        </p:nvGrpSpPr>
        <p:grpSpPr>
          <a:xfrm>
            <a:off x="146050" y="4885602"/>
            <a:ext cx="2886075" cy="707884"/>
            <a:chOff x="0" y="-19773"/>
            <a:chExt cx="2886075" cy="707883"/>
          </a:xfrm>
        </p:grpSpPr>
        <p:sp>
          <p:nvSpPr>
            <p:cNvPr id="278" name="Shape 278"/>
            <p:cNvSpPr/>
            <p:nvPr/>
          </p:nvSpPr>
          <p:spPr>
            <a:xfrm>
              <a:off x="0" y="0"/>
              <a:ext cx="2886075" cy="668338"/>
            </a:xfrm>
            <a:prstGeom prst="rect">
              <a:avLst/>
            </a:prstGeom>
            <a:solidFill>
              <a:srgbClr val="F6BF9E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279" name="Shape 279"/>
            <p:cNvSpPr/>
            <p:nvPr/>
          </p:nvSpPr>
          <p:spPr>
            <a:xfrm>
              <a:off x="0" y="-19773"/>
              <a:ext cx="2886075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Collaborative: share insights and ideas</a:t>
              </a:r>
            </a:p>
          </p:txBody>
        </p:sp>
      </p:grpSp>
      <p:grpSp>
        <p:nvGrpSpPr>
          <p:cNvPr id="283" name="Group 283"/>
          <p:cNvGrpSpPr/>
          <p:nvPr/>
        </p:nvGrpSpPr>
        <p:grpSpPr>
          <a:xfrm>
            <a:off x="146050" y="3857794"/>
            <a:ext cx="2886075" cy="1015661"/>
            <a:chOff x="0" y="-174456"/>
            <a:chExt cx="2886075" cy="1015661"/>
          </a:xfrm>
        </p:grpSpPr>
        <p:sp>
          <p:nvSpPr>
            <p:cNvPr id="281" name="Shape 281"/>
            <p:cNvSpPr/>
            <p:nvPr/>
          </p:nvSpPr>
          <p:spPr>
            <a:xfrm>
              <a:off x="0" y="0"/>
              <a:ext cx="2886075" cy="666750"/>
            </a:xfrm>
            <a:prstGeom prst="rect">
              <a:avLst/>
            </a:prstGeom>
            <a:solidFill>
              <a:srgbClr val="F6BF9E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282" name="Shape 282"/>
            <p:cNvSpPr/>
            <p:nvPr/>
          </p:nvSpPr>
          <p:spPr>
            <a:xfrm>
              <a:off x="0" y="-174456"/>
              <a:ext cx="2886075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800"/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Experimental: rapid prototyping, make solutions feel real</a:t>
              </a:r>
            </a:p>
          </p:txBody>
        </p:sp>
      </p:grpSp>
      <p:grpSp>
        <p:nvGrpSpPr>
          <p:cNvPr id="286" name="Group 286"/>
          <p:cNvGrpSpPr/>
          <p:nvPr/>
        </p:nvGrpSpPr>
        <p:grpSpPr>
          <a:xfrm>
            <a:off x="146050" y="3214759"/>
            <a:ext cx="2886075" cy="707884"/>
            <a:chOff x="0" y="-20566"/>
            <a:chExt cx="2886075" cy="707884"/>
          </a:xfrm>
        </p:grpSpPr>
        <p:sp>
          <p:nvSpPr>
            <p:cNvPr id="284" name="Shape 284"/>
            <p:cNvSpPr/>
            <p:nvPr/>
          </p:nvSpPr>
          <p:spPr>
            <a:xfrm>
              <a:off x="0" y="0"/>
              <a:ext cx="2886075" cy="666750"/>
            </a:xfrm>
            <a:prstGeom prst="rect">
              <a:avLst/>
            </a:prstGeom>
            <a:solidFill>
              <a:srgbClr val="F6BF9E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285" name="Shape 285"/>
            <p:cNvSpPr/>
            <p:nvPr/>
          </p:nvSpPr>
          <p:spPr>
            <a:xfrm>
              <a:off x="0" y="-20566"/>
              <a:ext cx="2886075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 dirty="0">
                  <a:latin typeface="Perpetua"/>
                  <a:ea typeface="Perpetua"/>
                  <a:cs typeface="Perpetua"/>
                  <a:sym typeface="Perpetua"/>
                </a:rPr>
                <a:t>Abductive: redefine the problem, as what if</a:t>
              </a:r>
            </a:p>
          </p:txBody>
        </p:sp>
      </p:grpSp>
      <p:grpSp>
        <p:nvGrpSpPr>
          <p:cNvPr id="289" name="Group 289"/>
          <p:cNvGrpSpPr/>
          <p:nvPr/>
        </p:nvGrpSpPr>
        <p:grpSpPr>
          <a:xfrm>
            <a:off x="146050" y="2392434"/>
            <a:ext cx="2886075" cy="707884"/>
            <a:chOff x="0" y="-20566"/>
            <a:chExt cx="2886075" cy="707884"/>
          </a:xfrm>
        </p:grpSpPr>
        <p:sp>
          <p:nvSpPr>
            <p:cNvPr id="287" name="Shape 287"/>
            <p:cNvSpPr/>
            <p:nvPr/>
          </p:nvSpPr>
          <p:spPr>
            <a:xfrm>
              <a:off x="0" y="0"/>
              <a:ext cx="2886075" cy="666750"/>
            </a:xfrm>
            <a:prstGeom prst="rect">
              <a:avLst/>
            </a:prstGeom>
            <a:solidFill>
              <a:srgbClr val="F6BF9E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288" name="Shape 288"/>
            <p:cNvSpPr/>
            <p:nvPr/>
          </p:nvSpPr>
          <p:spPr>
            <a:xfrm>
              <a:off x="0" y="-20566"/>
              <a:ext cx="2886075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Personal: consider the customers point of view</a:t>
              </a:r>
            </a:p>
          </p:txBody>
        </p:sp>
      </p:grpSp>
      <p:grpSp>
        <p:nvGrpSpPr>
          <p:cNvPr id="292" name="Group 292"/>
          <p:cNvGrpSpPr/>
          <p:nvPr/>
        </p:nvGrpSpPr>
        <p:grpSpPr>
          <a:xfrm>
            <a:off x="146050" y="1546296"/>
            <a:ext cx="2886075" cy="707884"/>
            <a:chOff x="0" y="-20566"/>
            <a:chExt cx="2886075" cy="707883"/>
          </a:xfrm>
        </p:grpSpPr>
        <p:sp>
          <p:nvSpPr>
            <p:cNvPr id="290" name="Shape 290"/>
            <p:cNvSpPr/>
            <p:nvPr/>
          </p:nvSpPr>
          <p:spPr>
            <a:xfrm>
              <a:off x="0" y="0"/>
              <a:ext cx="2886075" cy="666750"/>
            </a:xfrm>
            <a:prstGeom prst="rect">
              <a:avLst/>
            </a:prstGeom>
            <a:solidFill>
              <a:srgbClr val="F6BF9E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291" name="Shape 291"/>
            <p:cNvSpPr/>
            <p:nvPr/>
          </p:nvSpPr>
          <p:spPr>
            <a:xfrm>
              <a:off x="0" y="-20566"/>
              <a:ext cx="2886075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Interpretive: Look for different perspectives </a:t>
              </a:r>
            </a:p>
          </p:txBody>
        </p:sp>
      </p:grpSp>
      <p:grpSp>
        <p:nvGrpSpPr>
          <p:cNvPr id="295" name="Group 295"/>
          <p:cNvGrpSpPr/>
          <p:nvPr/>
        </p:nvGrpSpPr>
        <p:grpSpPr>
          <a:xfrm>
            <a:off x="3184525" y="765175"/>
            <a:ext cx="2668589" cy="668339"/>
            <a:chOff x="0" y="0"/>
            <a:chExt cx="2668588" cy="668338"/>
          </a:xfrm>
        </p:grpSpPr>
        <p:sp>
          <p:nvSpPr>
            <p:cNvPr id="293" name="Shape 293"/>
            <p:cNvSpPr/>
            <p:nvPr/>
          </p:nvSpPr>
          <p:spPr>
            <a:xfrm>
              <a:off x="0" y="0"/>
              <a:ext cx="2668588" cy="66833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Off val="44000"/>
                  </a:schemeClr>
                </a:gs>
                <a:gs pos="35000">
                  <a:schemeClr val="accent3">
                    <a:lumOff val="44000"/>
                  </a:schemeClr>
                </a:gs>
                <a:gs pos="100000">
                  <a:schemeClr val="accent3">
                    <a:lumOff val="44000"/>
                  </a:schemeClr>
                </a:gs>
              </a:gsLst>
              <a:lin ang="16200000" scaled="0"/>
            </a:gra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294" name="Shape 294"/>
            <p:cNvSpPr/>
            <p:nvPr/>
          </p:nvSpPr>
          <p:spPr>
            <a:xfrm>
              <a:off x="0" y="134115"/>
              <a:ext cx="2668588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Innovative Thinking Skill</a:t>
              </a:r>
            </a:p>
          </p:txBody>
        </p:sp>
      </p:grpSp>
      <p:grpSp>
        <p:nvGrpSpPr>
          <p:cNvPr id="298" name="Group 298"/>
          <p:cNvGrpSpPr/>
          <p:nvPr/>
        </p:nvGrpSpPr>
        <p:grpSpPr>
          <a:xfrm>
            <a:off x="3184525" y="5780087"/>
            <a:ext cx="2668589" cy="666751"/>
            <a:chOff x="0" y="0"/>
            <a:chExt cx="2668588" cy="666750"/>
          </a:xfrm>
        </p:grpSpPr>
        <p:sp>
          <p:nvSpPr>
            <p:cNvPr id="296" name="Shape 296"/>
            <p:cNvSpPr/>
            <p:nvPr/>
          </p:nvSpPr>
          <p:spPr>
            <a:xfrm>
              <a:off x="0" y="0"/>
              <a:ext cx="2668588" cy="66675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Off val="44000"/>
                  </a:schemeClr>
                </a:gs>
                <a:gs pos="35000">
                  <a:schemeClr val="accent3">
                    <a:lumOff val="44000"/>
                  </a:schemeClr>
                </a:gs>
                <a:gs pos="100000">
                  <a:schemeClr val="accent3">
                    <a:lumOff val="44000"/>
                  </a:schemeClr>
                </a:gs>
              </a:gsLst>
              <a:lin ang="16200000" scaled="0"/>
            </a:gra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297" name="Shape 297"/>
            <p:cNvSpPr/>
            <p:nvPr/>
          </p:nvSpPr>
          <p:spPr>
            <a:xfrm>
              <a:off x="0" y="133321"/>
              <a:ext cx="2668588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Crafting </a:t>
              </a:r>
            </a:p>
          </p:txBody>
        </p:sp>
      </p:grpSp>
      <p:grpSp>
        <p:nvGrpSpPr>
          <p:cNvPr id="301" name="Group 301"/>
          <p:cNvGrpSpPr/>
          <p:nvPr/>
        </p:nvGrpSpPr>
        <p:grpSpPr>
          <a:xfrm>
            <a:off x="3184525" y="4905375"/>
            <a:ext cx="2668589" cy="668339"/>
            <a:chOff x="0" y="0"/>
            <a:chExt cx="2668588" cy="668338"/>
          </a:xfrm>
        </p:grpSpPr>
        <p:sp>
          <p:nvSpPr>
            <p:cNvPr id="299" name="Shape 299"/>
            <p:cNvSpPr/>
            <p:nvPr/>
          </p:nvSpPr>
          <p:spPr>
            <a:xfrm>
              <a:off x="0" y="0"/>
              <a:ext cx="2668588" cy="66833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Off val="44000"/>
                  </a:schemeClr>
                </a:gs>
                <a:gs pos="35000">
                  <a:schemeClr val="accent3">
                    <a:lumOff val="44000"/>
                  </a:schemeClr>
                </a:gs>
                <a:gs pos="100000">
                  <a:schemeClr val="accent3">
                    <a:lumOff val="44000"/>
                  </a:schemeClr>
                </a:gs>
              </a:gsLst>
              <a:lin ang="16200000" scaled="0"/>
            </a:gra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300" name="Shape 300"/>
            <p:cNvSpPr/>
            <p:nvPr/>
          </p:nvSpPr>
          <p:spPr>
            <a:xfrm>
              <a:off x="0" y="134115"/>
              <a:ext cx="2668588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Collaborative Inquiry </a:t>
              </a:r>
            </a:p>
          </p:txBody>
        </p:sp>
      </p:grpSp>
      <p:grpSp>
        <p:nvGrpSpPr>
          <p:cNvPr id="304" name="Group 304"/>
          <p:cNvGrpSpPr/>
          <p:nvPr/>
        </p:nvGrpSpPr>
        <p:grpSpPr>
          <a:xfrm>
            <a:off x="3184525" y="4032250"/>
            <a:ext cx="2668589" cy="666750"/>
            <a:chOff x="0" y="0"/>
            <a:chExt cx="2668588" cy="666750"/>
          </a:xfrm>
        </p:grpSpPr>
        <p:sp>
          <p:nvSpPr>
            <p:cNvPr id="302" name="Shape 302"/>
            <p:cNvSpPr/>
            <p:nvPr/>
          </p:nvSpPr>
          <p:spPr>
            <a:xfrm>
              <a:off x="0" y="0"/>
              <a:ext cx="2668588" cy="66675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Off val="44000"/>
                  </a:schemeClr>
                </a:gs>
                <a:gs pos="35000">
                  <a:schemeClr val="accent3">
                    <a:lumOff val="44000"/>
                  </a:schemeClr>
                </a:gs>
                <a:gs pos="100000">
                  <a:schemeClr val="accent3">
                    <a:lumOff val="44000"/>
                  </a:schemeClr>
                </a:gs>
              </a:gsLst>
              <a:lin ang="16200000" scaled="0"/>
            </a:gra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303" name="Shape 303"/>
            <p:cNvSpPr/>
            <p:nvPr/>
          </p:nvSpPr>
          <p:spPr>
            <a:xfrm>
              <a:off x="0" y="133320"/>
              <a:ext cx="266858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Serious Play </a:t>
              </a:r>
            </a:p>
          </p:txBody>
        </p:sp>
      </p:grpSp>
      <p:grpSp>
        <p:nvGrpSpPr>
          <p:cNvPr id="307" name="Group 307"/>
          <p:cNvGrpSpPr/>
          <p:nvPr/>
        </p:nvGrpSpPr>
        <p:grpSpPr>
          <a:xfrm>
            <a:off x="3184525" y="3235325"/>
            <a:ext cx="2668589" cy="666750"/>
            <a:chOff x="0" y="0"/>
            <a:chExt cx="2668588" cy="666750"/>
          </a:xfrm>
        </p:grpSpPr>
        <p:sp>
          <p:nvSpPr>
            <p:cNvPr id="305" name="Shape 305"/>
            <p:cNvSpPr/>
            <p:nvPr/>
          </p:nvSpPr>
          <p:spPr>
            <a:xfrm>
              <a:off x="0" y="0"/>
              <a:ext cx="2668588" cy="66675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Off val="44000"/>
                  </a:schemeClr>
                </a:gs>
                <a:gs pos="35000">
                  <a:schemeClr val="accent3">
                    <a:lumOff val="44000"/>
                  </a:schemeClr>
                </a:gs>
                <a:gs pos="100000">
                  <a:schemeClr val="accent3">
                    <a:lumOff val="44000"/>
                  </a:schemeClr>
                </a:gs>
              </a:gsLst>
              <a:lin ang="16200000" scaled="0"/>
            </a:gra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306" name="Shape 306"/>
            <p:cNvSpPr/>
            <p:nvPr/>
          </p:nvSpPr>
          <p:spPr>
            <a:xfrm>
              <a:off x="0" y="133320"/>
              <a:ext cx="266858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Imaging </a:t>
              </a:r>
            </a:p>
          </p:txBody>
        </p:sp>
      </p:grpSp>
      <p:grpSp>
        <p:nvGrpSpPr>
          <p:cNvPr id="310" name="Group 310"/>
          <p:cNvGrpSpPr/>
          <p:nvPr/>
        </p:nvGrpSpPr>
        <p:grpSpPr>
          <a:xfrm>
            <a:off x="3184525" y="2413000"/>
            <a:ext cx="2668589" cy="666750"/>
            <a:chOff x="0" y="0"/>
            <a:chExt cx="2668588" cy="666750"/>
          </a:xfrm>
        </p:grpSpPr>
        <p:sp>
          <p:nvSpPr>
            <p:cNvPr id="308" name="Shape 308"/>
            <p:cNvSpPr/>
            <p:nvPr/>
          </p:nvSpPr>
          <p:spPr>
            <a:xfrm>
              <a:off x="0" y="0"/>
              <a:ext cx="2668588" cy="66675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Off val="44000"/>
                  </a:schemeClr>
                </a:gs>
                <a:gs pos="35000">
                  <a:schemeClr val="accent3">
                    <a:lumOff val="44000"/>
                  </a:schemeClr>
                </a:gs>
                <a:gs pos="100000">
                  <a:schemeClr val="accent3">
                    <a:lumOff val="44000"/>
                  </a:schemeClr>
                </a:gs>
              </a:gsLst>
              <a:lin ang="16200000" scaled="0"/>
            </a:gra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309" name="Shape 309"/>
            <p:cNvSpPr/>
            <p:nvPr/>
          </p:nvSpPr>
          <p:spPr>
            <a:xfrm>
              <a:off x="0" y="133320"/>
              <a:ext cx="266858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Personalizing </a:t>
              </a:r>
            </a:p>
          </p:txBody>
        </p:sp>
      </p:grpSp>
      <p:grpSp>
        <p:nvGrpSpPr>
          <p:cNvPr id="313" name="Group 313"/>
          <p:cNvGrpSpPr/>
          <p:nvPr/>
        </p:nvGrpSpPr>
        <p:grpSpPr>
          <a:xfrm>
            <a:off x="3184525" y="1566862"/>
            <a:ext cx="2668589" cy="666751"/>
            <a:chOff x="0" y="0"/>
            <a:chExt cx="2668588" cy="666750"/>
          </a:xfrm>
        </p:grpSpPr>
        <p:sp>
          <p:nvSpPr>
            <p:cNvPr id="311" name="Shape 311"/>
            <p:cNvSpPr/>
            <p:nvPr/>
          </p:nvSpPr>
          <p:spPr>
            <a:xfrm>
              <a:off x="0" y="0"/>
              <a:ext cx="2668588" cy="66675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Off val="44000"/>
                  </a:schemeClr>
                </a:gs>
                <a:gs pos="35000">
                  <a:schemeClr val="accent3">
                    <a:lumOff val="44000"/>
                  </a:schemeClr>
                </a:gs>
                <a:gs pos="100000">
                  <a:schemeClr val="accent3">
                    <a:lumOff val="44000"/>
                  </a:schemeClr>
                </a:gs>
              </a:gsLst>
              <a:lin ang="16200000" scaled="0"/>
            </a:gra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312" name="Shape 312"/>
            <p:cNvSpPr/>
            <p:nvPr/>
          </p:nvSpPr>
          <p:spPr>
            <a:xfrm>
              <a:off x="0" y="133321"/>
              <a:ext cx="2668588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Paying Attention</a:t>
              </a:r>
            </a:p>
          </p:txBody>
        </p:sp>
      </p:grpSp>
      <p:grpSp>
        <p:nvGrpSpPr>
          <p:cNvPr id="316" name="Group 316"/>
          <p:cNvGrpSpPr/>
          <p:nvPr/>
        </p:nvGrpSpPr>
        <p:grpSpPr>
          <a:xfrm>
            <a:off x="6034087" y="738187"/>
            <a:ext cx="2987676" cy="666751"/>
            <a:chOff x="0" y="0"/>
            <a:chExt cx="2987675" cy="666750"/>
          </a:xfrm>
        </p:grpSpPr>
        <p:sp>
          <p:nvSpPr>
            <p:cNvPr id="314" name="Shape 314"/>
            <p:cNvSpPr/>
            <p:nvPr/>
          </p:nvSpPr>
          <p:spPr>
            <a:xfrm>
              <a:off x="0" y="0"/>
              <a:ext cx="2987675" cy="666750"/>
            </a:xfrm>
            <a:prstGeom prst="rect">
              <a:avLst/>
            </a:prstGeom>
            <a:solidFill>
              <a:srgbClr val="FFE085"/>
            </a:solidFill>
            <a:ln w="9525" cap="flat">
              <a:solidFill>
                <a:srgbClr val="29298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315" name="Shape 315"/>
            <p:cNvSpPr/>
            <p:nvPr/>
          </p:nvSpPr>
          <p:spPr>
            <a:xfrm>
              <a:off x="0" y="133321"/>
              <a:ext cx="2987675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Innovation Leadership </a:t>
              </a:r>
            </a:p>
          </p:txBody>
        </p:sp>
      </p:grpSp>
      <p:grpSp>
        <p:nvGrpSpPr>
          <p:cNvPr id="319" name="Group 319"/>
          <p:cNvGrpSpPr/>
          <p:nvPr/>
        </p:nvGrpSpPr>
        <p:grpSpPr>
          <a:xfrm>
            <a:off x="6034087" y="5753100"/>
            <a:ext cx="2987676" cy="666750"/>
            <a:chOff x="0" y="0"/>
            <a:chExt cx="2987675" cy="666750"/>
          </a:xfrm>
        </p:grpSpPr>
        <p:sp>
          <p:nvSpPr>
            <p:cNvPr id="317" name="Shape 317"/>
            <p:cNvSpPr/>
            <p:nvPr/>
          </p:nvSpPr>
          <p:spPr>
            <a:xfrm>
              <a:off x="0" y="0"/>
              <a:ext cx="2987675" cy="666750"/>
            </a:xfrm>
            <a:prstGeom prst="rect">
              <a:avLst/>
            </a:prstGeom>
            <a:solidFill>
              <a:srgbClr val="FFE085"/>
            </a:solidFill>
            <a:ln w="9525" cap="flat">
              <a:solidFill>
                <a:srgbClr val="29298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318" name="Shape 318"/>
            <p:cNvSpPr/>
            <p:nvPr/>
          </p:nvSpPr>
          <p:spPr>
            <a:xfrm>
              <a:off x="0" y="133320"/>
              <a:ext cx="2987675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Synthesis, rather than analysis </a:t>
              </a:r>
            </a:p>
          </p:txBody>
        </p:sp>
      </p:grpSp>
      <p:grpSp>
        <p:nvGrpSpPr>
          <p:cNvPr id="322" name="Group 322"/>
          <p:cNvGrpSpPr/>
          <p:nvPr/>
        </p:nvGrpSpPr>
        <p:grpSpPr>
          <a:xfrm>
            <a:off x="6034087" y="4858614"/>
            <a:ext cx="2987676" cy="707884"/>
            <a:chOff x="0" y="-19773"/>
            <a:chExt cx="2987675" cy="707883"/>
          </a:xfrm>
        </p:grpSpPr>
        <p:sp>
          <p:nvSpPr>
            <p:cNvPr id="320" name="Shape 320"/>
            <p:cNvSpPr/>
            <p:nvPr/>
          </p:nvSpPr>
          <p:spPr>
            <a:xfrm>
              <a:off x="0" y="0"/>
              <a:ext cx="2987675" cy="668338"/>
            </a:xfrm>
            <a:prstGeom prst="rect">
              <a:avLst/>
            </a:prstGeom>
            <a:solidFill>
              <a:srgbClr val="FFE085"/>
            </a:solidFill>
            <a:ln w="9525" cap="flat">
              <a:solidFill>
                <a:srgbClr val="29298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321" name="Shape 321"/>
            <p:cNvSpPr/>
            <p:nvPr/>
          </p:nvSpPr>
          <p:spPr>
            <a:xfrm>
              <a:off x="0" y="-19773"/>
              <a:ext cx="2987675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Foster productive dialogue by embracing diverse viewpoints</a:t>
              </a:r>
            </a:p>
          </p:txBody>
        </p:sp>
      </p:grpSp>
      <p:grpSp>
        <p:nvGrpSpPr>
          <p:cNvPr id="325" name="Group 325"/>
          <p:cNvGrpSpPr/>
          <p:nvPr/>
        </p:nvGrpSpPr>
        <p:grpSpPr>
          <a:xfrm>
            <a:off x="6034087" y="3984696"/>
            <a:ext cx="3001964" cy="707884"/>
            <a:chOff x="0" y="-20566"/>
            <a:chExt cx="3001963" cy="707883"/>
          </a:xfrm>
        </p:grpSpPr>
        <p:sp>
          <p:nvSpPr>
            <p:cNvPr id="323" name="Shape 323"/>
            <p:cNvSpPr/>
            <p:nvPr/>
          </p:nvSpPr>
          <p:spPr>
            <a:xfrm>
              <a:off x="0" y="0"/>
              <a:ext cx="3001963" cy="666750"/>
            </a:xfrm>
            <a:prstGeom prst="rect">
              <a:avLst/>
            </a:prstGeom>
            <a:solidFill>
              <a:srgbClr val="FFE085"/>
            </a:solidFill>
            <a:ln w="9525" cap="flat">
              <a:solidFill>
                <a:srgbClr val="29298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324" name="Shape 324"/>
            <p:cNvSpPr/>
            <p:nvPr/>
          </p:nvSpPr>
          <p:spPr>
            <a:xfrm>
              <a:off x="0" y="-20566"/>
              <a:ext cx="3001963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Generate insights through exploration &amp; experimentation</a:t>
              </a:r>
            </a:p>
          </p:txBody>
        </p:sp>
      </p:grpSp>
      <p:grpSp>
        <p:nvGrpSpPr>
          <p:cNvPr id="328" name="Group 328"/>
          <p:cNvGrpSpPr/>
          <p:nvPr/>
        </p:nvGrpSpPr>
        <p:grpSpPr>
          <a:xfrm>
            <a:off x="6034087" y="3187771"/>
            <a:ext cx="2987676" cy="707884"/>
            <a:chOff x="0" y="-20566"/>
            <a:chExt cx="2987675" cy="707883"/>
          </a:xfrm>
        </p:grpSpPr>
        <p:sp>
          <p:nvSpPr>
            <p:cNvPr id="326" name="Shape 326"/>
            <p:cNvSpPr/>
            <p:nvPr/>
          </p:nvSpPr>
          <p:spPr>
            <a:xfrm>
              <a:off x="0" y="0"/>
              <a:ext cx="2987675" cy="666750"/>
            </a:xfrm>
            <a:prstGeom prst="rect">
              <a:avLst/>
            </a:prstGeom>
            <a:solidFill>
              <a:srgbClr val="FFE085"/>
            </a:solidFill>
            <a:ln w="9525" cap="flat">
              <a:solidFill>
                <a:srgbClr val="29298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327" name="Shape 327"/>
            <p:cNvSpPr/>
            <p:nvPr/>
          </p:nvSpPr>
          <p:spPr>
            <a:xfrm>
              <a:off x="0" y="-20566"/>
              <a:ext cx="2987675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Bring information to life through use of metaphors</a:t>
              </a:r>
            </a:p>
          </p:txBody>
        </p:sp>
      </p:grpSp>
      <p:grpSp>
        <p:nvGrpSpPr>
          <p:cNvPr id="331" name="Group 331"/>
          <p:cNvGrpSpPr/>
          <p:nvPr/>
        </p:nvGrpSpPr>
        <p:grpSpPr>
          <a:xfrm>
            <a:off x="6034087" y="2365446"/>
            <a:ext cx="2987676" cy="707884"/>
            <a:chOff x="0" y="-20566"/>
            <a:chExt cx="2987675" cy="707883"/>
          </a:xfrm>
        </p:grpSpPr>
        <p:sp>
          <p:nvSpPr>
            <p:cNvPr id="329" name="Shape 329"/>
            <p:cNvSpPr/>
            <p:nvPr/>
          </p:nvSpPr>
          <p:spPr>
            <a:xfrm>
              <a:off x="0" y="0"/>
              <a:ext cx="2987675" cy="666750"/>
            </a:xfrm>
            <a:prstGeom prst="rect">
              <a:avLst/>
            </a:prstGeom>
            <a:solidFill>
              <a:srgbClr val="FFE085"/>
            </a:solidFill>
            <a:ln w="9525" cap="flat">
              <a:solidFill>
                <a:srgbClr val="29298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330" name="Shape 330"/>
            <p:cNvSpPr/>
            <p:nvPr/>
          </p:nvSpPr>
          <p:spPr>
            <a:xfrm>
              <a:off x="0" y="-20566"/>
              <a:ext cx="2987675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Tap into personal experiences to gain fresh perspectives</a:t>
              </a:r>
            </a:p>
          </p:txBody>
        </p:sp>
      </p:grpSp>
      <p:grpSp>
        <p:nvGrpSpPr>
          <p:cNvPr id="334" name="Group 334"/>
          <p:cNvGrpSpPr/>
          <p:nvPr/>
        </p:nvGrpSpPr>
        <p:grpSpPr>
          <a:xfrm>
            <a:off x="6034087" y="1519309"/>
            <a:ext cx="2987676" cy="707884"/>
            <a:chOff x="0" y="-20566"/>
            <a:chExt cx="2987675" cy="707884"/>
          </a:xfrm>
        </p:grpSpPr>
        <p:sp>
          <p:nvSpPr>
            <p:cNvPr id="332" name="Shape 332"/>
            <p:cNvSpPr/>
            <p:nvPr/>
          </p:nvSpPr>
          <p:spPr>
            <a:xfrm>
              <a:off x="0" y="0"/>
              <a:ext cx="2987675" cy="666750"/>
            </a:xfrm>
            <a:prstGeom prst="rect">
              <a:avLst/>
            </a:prstGeom>
            <a:solidFill>
              <a:srgbClr val="FFE085"/>
            </a:solidFill>
            <a:ln w="9525" cap="flat">
              <a:solidFill>
                <a:srgbClr val="292989"/>
              </a:solidFill>
              <a:prstDash val="solid"/>
              <a:round/>
            </a:ln>
            <a:effectLst>
              <a:outerShdw blurRad="38100" dist="20000" dir="5400000" rotWithShape="0">
                <a:srgbClr val="808080">
                  <a:alpha val="37998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pPr>
              <a:endParaRPr sz="2000"/>
            </a:p>
          </p:txBody>
        </p:sp>
        <p:sp>
          <p:nvSpPr>
            <p:cNvPr id="333" name="Shape 333"/>
            <p:cNvSpPr/>
            <p:nvPr/>
          </p:nvSpPr>
          <p:spPr>
            <a:xfrm>
              <a:off x="0" y="-20566"/>
              <a:ext cx="2987675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2000">
                  <a:latin typeface="Perpetua"/>
                  <a:ea typeface="Perpetua"/>
                  <a:cs typeface="Perpetua"/>
                  <a:sym typeface="Perpetua"/>
                </a:rPr>
                <a:t>Perceive more deeply, beyond first impressions</a:t>
              </a:r>
            </a:p>
          </p:txBody>
        </p:sp>
      </p:grpSp>
      <p:grpSp>
        <p:nvGrpSpPr>
          <p:cNvPr id="338" name="Group 338"/>
          <p:cNvGrpSpPr/>
          <p:nvPr/>
        </p:nvGrpSpPr>
        <p:grpSpPr>
          <a:xfrm>
            <a:off x="107950" y="476250"/>
            <a:ext cx="8928100" cy="144463"/>
            <a:chOff x="0" y="0"/>
            <a:chExt cx="8928100" cy="144462"/>
          </a:xfrm>
        </p:grpSpPr>
        <p:sp>
          <p:nvSpPr>
            <p:cNvPr id="335" name="Shape 335"/>
            <p:cNvSpPr/>
            <p:nvPr/>
          </p:nvSpPr>
          <p:spPr>
            <a:xfrm>
              <a:off x="0" y="0"/>
              <a:ext cx="8928100" cy="144463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7575550" y="4762"/>
              <a:ext cx="1352550" cy="134938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7291388" y="4762"/>
              <a:ext cx="284163" cy="134938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339" name="Shape 339"/>
          <p:cNvSpPr/>
          <p:nvPr/>
        </p:nvSpPr>
        <p:spPr>
          <a:xfrm>
            <a:off x="395287" y="-100013"/>
            <a:ext cx="850900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/>
            </a:pPr>
            <a:r>
              <a:rPr sz="32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2 Sides of  </a:t>
            </a:r>
            <a:r>
              <a:rPr sz="3200" b="1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the Same Coin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/>
          </p:cNvSpPr>
          <p:nvPr>
            <p:ph type="title" idx="4294967295"/>
          </p:nvPr>
        </p:nvSpPr>
        <p:spPr>
          <a:xfrm>
            <a:off x="539750" y="981075"/>
            <a:ext cx="8229600" cy="188307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29768">
              <a:defRPr sz="2773"/>
            </a:pPr>
            <a:r>
              <a:rPr sz="2800" b="1" dirty="0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“COMPANIES CAN NO LONGER EXPECT THEIR EMPLOYEES TO BE LOYAL ENOUGH TO STAY FOR 10 OR 20 YEARS, AND MAYBE THAT’S A GOOD THING.”</a:t>
            </a:r>
            <a:br>
              <a:rPr sz="2800" b="1" dirty="0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</a:br>
            <a:r>
              <a:rPr lang="en-US" sz="2800" b="1" dirty="0" smtClean="0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Harvard Journal</a:t>
            </a:r>
            <a:br>
              <a:rPr lang="en-US" sz="2800" b="1" dirty="0" smtClean="0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</a:br>
            <a:r>
              <a:rPr lang="en-US" sz="2800" b="1" dirty="0" smtClean="0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Har</a:t>
            </a:r>
            <a:endParaRPr sz="2800" b="1" dirty="0">
              <a:solidFill>
                <a:srgbClr val="800000"/>
              </a:solidFill>
              <a:latin typeface="Perpetua"/>
              <a:ea typeface="Perpetua"/>
              <a:cs typeface="Perpetua"/>
              <a:sym typeface="Perpetua"/>
            </a:endParaRPr>
          </a:p>
        </p:txBody>
      </p:sp>
      <p:pic>
        <p:nvPicPr>
          <p:cNvPr id="391" name="2-Millennials-Graphic.jpg" descr="2-Millennials-Graphi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14650"/>
            <a:ext cx="9144000" cy="3943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5"/>
          <p:cNvGrpSpPr/>
          <p:nvPr/>
        </p:nvGrpSpPr>
        <p:grpSpPr>
          <a:xfrm>
            <a:off x="2335212" y="1431925"/>
            <a:ext cx="4254501" cy="5376863"/>
            <a:chOff x="0" y="0"/>
            <a:chExt cx="4254500" cy="5376862"/>
          </a:xfrm>
        </p:grpSpPr>
        <p:pic>
          <p:nvPicPr>
            <p:cNvPr id="53" name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254500" cy="5376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4" name="Shape 54"/>
            <p:cNvSpPr/>
            <p:nvPr/>
          </p:nvSpPr>
          <p:spPr>
            <a:xfrm>
              <a:off x="627062" y="1951125"/>
              <a:ext cx="300355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3">
                      <a:lumOff val="44000"/>
                    </a:schemeClr>
                  </a:solidFill>
                </a:rPr>
                <a:t>             </a:t>
              </a:r>
            </a:p>
          </p:txBody>
        </p:sp>
      </p:grpSp>
      <p:pic>
        <p:nvPicPr>
          <p:cNvPr id="5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6587" y="901700"/>
            <a:ext cx="2522538" cy="4816475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2466975" y="2922587"/>
            <a:ext cx="3987800" cy="1219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defRPr sz="4400" b="1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>
                <a:solidFill>
                  <a:schemeClr val="accent3">
                    <a:lumOff val="44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Workplace Mix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2767012" y="1841500"/>
            <a:ext cx="3395663" cy="3316288"/>
            <a:chOff x="0" y="0"/>
            <a:chExt cx="3395662" cy="3316287"/>
          </a:xfrm>
        </p:grpSpPr>
        <p:pic>
          <p:nvPicPr>
            <p:cNvPr id="58" name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395663" cy="33162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" name="Shape 59"/>
            <p:cNvSpPr/>
            <p:nvPr/>
          </p:nvSpPr>
          <p:spPr>
            <a:xfrm>
              <a:off x="500062" y="1482813"/>
              <a:ext cx="239395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3">
                      <a:lumOff val="44000"/>
                    </a:schemeClr>
                  </a:solidFill>
                </a:rPr>
                <a:t>       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7950" y="549275"/>
            <a:ext cx="8928100" cy="287338"/>
            <a:chOff x="0" y="0"/>
            <a:chExt cx="8928100" cy="287337"/>
          </a:xfrm>
        </p:grpSpPr>
        <p:sp>
          <p:nvSpPr>
            <p:cNvPr id="61" name="Shape 61"/>
            <p:cNvSpPr/>
            <p:nvPr/>
          </p:nvSpPr>
          <p:spPr>
            <a:xfrm>
              <a:off x="0" y="0"/>
              <a:ext cx="8928100" cy="287338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575550" y="9524"/>
              <a:ext cx="1352550" cy="268289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291388" y="9524"/>
              <a:ext cx="284163" cy="268289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millennials.jpg" descr="millennial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hape 394"/>
          <p:cNvSpPr/>
          <p:nvPr/>
        </p:nvSpPr>
        <p:spPr>
          <a:xfrm>
            <a:off x="206035" y="5458459"/>
            <a:ext cx="7980683" cy="139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0" b="1">
                <a:latin typeface="Perpetua"/>
                <a:ea typeface="Perpetua"/>
                <a:cs typeface="Perpetua"/>
                <a:sym typeface="Perpetua"/>
              </a:defRPr>
            </a:lvl1pPr>
          </a:lstStyle>
          <a:p>
            <a:r>
              <a:rPr dirty="0"/>
              <a:t>Thank            You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workplace-generations.jpg" descr="workplace-generatio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5175"/>
            <a:ext cx="9163050" cy="48688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-1" y="5589587"/>
            <a:ext cx="9144002" cy="12684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484437" y="0"/>
            <a:ext cx="4462463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1800"/>
            </a:pPr>
            <a:r>
              <a:rPr sz="37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Multiple </a:t>
            </a:r>
            <a:r>
              <a:rPr sz="3700" b="1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Generations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70" name="Shape 70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>
            <a:off x="900112" y="786923"/>
            <a:ext cx="3527426" cy="675641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800"/>
            </a:pPr>
            <a:r>
              <a:rPr sz="20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Silent Generation / Traditionalists</a:t>
            </a:r>
          </a:p>
          <a:p>
            <a:pPr algn="ctr">
              <a:defRPr sz="1800"/>
            </a:pPr>
            <a:r>
              <a:rPr sz="20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1965 - 1980</a:t>
            </a:r>
          </a:p>
        </p:txBody>
      </p:sp>
      <p:sp>
        <p:nvSpPr>
          <p:cNvPr id="75" name="Shape 75"/>
          <p:cNvSpPr/>
          <p:nvPr/>
        </p:nvSpPr>
        <p:spPr>
          <a:xfrm>
            <a:off x="900112" y="5050155"/>
            <a:ext cx="3527426" cy="358141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Ages 67 - 75</a:t>
            </a:r>
          </a:p>
        </p:txBody>
      </p:sp>
      <p:sp>
        <p:nvSpPr>
          <p:cNvPr id="76" name="Shape 76"/>
          <p:cNvSpPr/>
          <p:nvPr/>
        </p:nvSpPr>
        <p:spPr>
          <a:xfrm>
            <a:off x="4643437" y="786923"/>
            <a:ext cx="3673476" cy="675641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800"/>
            </a:pPr>
            <a:r>
              <a:rPr sz="20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Baby Boomers</a:t>
            </a:r>
          </a:p>
          <a:p>
            <a:pPr algn="ctr">
              <a:defRPr sz="1800"/>
            </a:pPr>
            <a:r>
              <a:rPr sz="20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1946 - 1964</a:t>
            </a:r>
          </a:p>
        </p:txBody>
      </p:sp>
      <p:sp>
        <p:nvSpPr>
          <p:cNvPr id="77" name="Shape 77"/>
          <p:cNvSpPr/>
          <p:nvPr/>
        </p:nvSpPr>
        <p:spPr>
          <a:xfrm>
            <a:off x="4643437" y="5050155"/>
            <a:ext cx="3673476" cy="358141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Ages 48 - 66</a:t>
            </a:r>
          </a:p>
        </p:txBody>
      </p:sp>
      <p:pic>
        <p:nvPicPr>
          <p:cNvPr id="78" name="slide3.png" descr="slid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3437" y="1557337"/>
            <a:ext cx="3673476" cy="33115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" name="Group 88"/>
          <p:cNvGrpSpPr/>
          <p:nvPr/>
        </p:nvGrpSpPr>
        <p:grpSpPr>
          <a:xfrm>
            <a:off x="900112" y="1557337"/>
            <a:ext cx="3671888" cy="3311526"/>
            <a:chOff x="0" y="0"/>
            <a:chExt cx="3671887" cy="3311525"/>
          </a:xfrm>
        </p:grpSpPr>
        <p:pic>
          <p:nvPicPr>
            <p:cNvPr id="79" name="2013524834180734_20.jpg" descr="2013524834180734_2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1102441"/>
              <a:ext cx="1351119" cy="1102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samuel-l-jackson-image.jpeg" descr="samuel-l-jackson-image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51117" y="1102441"/>
              <a:ext cx="1216006" cy="1102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People_MorganFreeman.jpg" descr="People_MorganFreeman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67122" y="1102441"/>
              <a:ext cx="1104766" cy="1102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Swaziland_Prime_Minister_Barnabas_Sibusiso_DLAMINI.jpg" descr="Swaziland_Prime_Minister_Barnabas_Sibusiso_DLAMINI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1351119" cy="1102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jacob-zuma-1.jpg" descr="jacob-zuma-1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51117" y="-1"/>
              <a:ext cx="1216006" cy="1102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TOPS-Hillary-Dlamini-1aug121.jpg" descr="TOPS-Hillary-Dlamini-1aug121.jp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60606" t="11976" r="11961" b="42774"/>
            <a:stretch>
              <a:fillRect/>
            </a:stretch>
          </p:blipFill>
          <p:spPr>
            <a:xfrm>
              <a:off x="2567122" y="1"/>
              <a:ext cx="1080895" cy="11024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" name="business_581863271.jpg" descr="business_581863271.jp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25482" t="3701" r="26536" b="56698"/>
            <a:stretch>
              <a:fillRect/>
            </a:stretch>
          </p:blipFill>
          <p:spPr>
            <a:xfrm>
              <a:off x="1351119" y="2204884"/>
              <a:ext cx="1216006" cy="11024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Themba_Nhlanganiso_Masuku.jpg" descr="Themba_Nhlanganiso_Masuku.jp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7058" t="6567" r="21360" b="31045"/>
            <a:stretch>
              <a:fillRect/>
            </a:stretch>
          </p:blipFill>
          <p:spPr>
            <a:xfrm>
              <a:off x="-1" y="2204882"/>
              <a:ext cx="1351119" cy="1102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swaziland.jpg" descr="swaziland.jp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21087" r="12904" b="40780"/>
            <a:stretch>
              <a:fillRect/>
            </a:stretch>
          </p:blipFill>
          <p:spPr>
            <a:xfrm>
              <a:off x="2567124" y="2204883"/>
              <a:ext cx="1080895" cy="11066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2484437" y="0"/>
            <a:ext cx="4462463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1800"/>
            </a:pPr>
            <a:r>
              <a:rPr sz="37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Multiple </a:t>
            </a:r>
            <a:r>
              <a:rPr sz="3700" b="1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Generations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91" name="Shape 91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95" name="Shape 95"/>
          <p:cNvSpPr/>
          <p:nvPr/>
        </p:nvSpPr>
        <p:spPr>
          <a:xfrm>
            <a:off x="900112" y="786923"/>
            <a:ext cx="3527426" cy="675641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800"/>
            </a:pPr>
            <a:r>
              <a:rPr sz="20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Generation X</a:t>
            </a:r>
          </a:p>
          <a:p>
            <a:pPr algn="ctr">
              <a:defRPr sz="1800"/>
            </a:pPr>
            <a:r>
              <a:rPr sz="20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1937 - 1945</a:t>
            </a:r>
          </a:p>
        </p:txBody>
      </p:sp>
      <p:sp>
        <p:nvSpPr>
          <p:cNvPr id="96" name="Shape 96"/>
          <p:cNvSpPr/>
          <p:nvPr/>
        </p:nvSpPr>
        <p:spPr>
          <a:xfrm>
            <a:off x="900112" y="5050155"/>
            <a:ext cx="3527426" cy="358141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Ages 36 - 47</a:t>
            </a:r>
          </a:p>
        </p:txBody>
      </p:sp>
      <p:sp>
        <p:nvSpPr>
          <p:cNvPr id="97" name="Shape 97"/>
          <p:cNvSpPr/>
          <p:nvPr/>
        </p:nvSpPr>
        <p:spPr>
          <a:xfrm>
            <a:off x="4643437" y="786923"/>
            <a:ext cx="3673476" cy="675641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800"/>
            </a:pPr>
            <a:r>
              <a:rPr sz="20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Generation Y - Millenials</a:t>
            </a:r>
          </a:p>
          <a:p>
            <a:pPr algn="ctr">
              <a:defRPr sz="1800"/>
            </a:pPr>
            <a:r>
              <a:rPr sz="20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1981 - 2008</a:t>
            </a:r>
          </a:p>
        </p:txBody>
      </p:sp>
      <p:sp>
        <p:nvSpPr>
          <p:cNvPr id="98" name="Shape 98"/>
          <p:cNvSpPr/>
          <p:nvPr/>
        </p:nvSpPr>
        <p:spPr>
          <a:xfrm>
            <a:off x="4643437" y="5050155"/>
            <a:ext cx="3673476" cy="358141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defRPr>
            </a:lvl1pPr>
          </a:lstStyle>
          <a:p>
            <a: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Ages 19 - 35 </a:t>
            </a:r>
          </a:p>
        </p:txBody>
      </p:sp>
      <p:pic>
        <p:nvPicPr>
          <p:cNvPr id="99" name="slide.png" descr="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3437" y="1557337"/>
            <a:ext cx="3673476" cy="331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slide 2.png" descr="slide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112" y="1557337"/>
            <a:ext cx="3527426" cy="3330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enerations-Healthcare.jpg" descr="Generations-Healthcar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958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1619250" y="0"/>
            <a:ext cx="6408738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1800"/>
            </a:pPr>
            <a:r>
              <a:rPr sz="34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Silent Generation: </a:t>
            </a:r>
            <a:r>
              <a:rPr sz="3400" b="1">
                <a:solidFill>
                  <a:srgbClr val="7F7F7F"/>
                </a:solidFill>
                <a:latin typeface="Perpetua"/>
                <a:ea typeface="Perpetua"/>
                <a:cs typeface="Perpetua"/>
                <a:sym typeface="Perpetua"/>
              </a:rPr>
              <a:t>Traditionalists</a:t>
            </a:r>
          </a:p>
        </p:txBody>
      </p:sp>
      <p:sp>
        <p:nvSpPr>
          <p:cNvPr id="105" name="Shape 105"/>
          <p:cNvSpPr/>
          <p:nvPr/>
        </p:nvSpPr>
        <p:spPr>
          <a:xfrm>
            <a:off x="107950" y="981075"/>
            <a:ext cx="4968875" cy="415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Includes everyone born before 1945 (67 – 75 years) 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Less than 1% workforce today 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Respect authority and expect respect for a job well done. 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They are hard workers and stick to instructions given.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Most have stayed with one company most of their career.</a:t>
            </a:r>
          </a:p>
        </p:txBody>
      </p:sp>
      <p:pic>
        <p:nvPicPr>
          <p:cNvPr id="106" name="chinese_generations-e1332176633274.jpg" descr="chinese_generations-e133217663327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9700" y="1052512"/>
            <a:ext cx="3762375" cy="36718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0" name="Group 110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107" name="Shape 107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763712" y="0"/>
            <a:ext cx="6408738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1800"/>
            </a:pPr>
            <a:r>
              <a:rPr sz="3700" b="1">
                <a:solidFill>
                  <a:srgbClr val="800000"/>
                </a:solidFill>
                <a:latin typeface="Perpetua"/>
                <a:ea typeface="Perpetua"/>
                <a:cs typeface="Perpetua"/>
                <a:sym typeface="Perpetua"/>
              </a:rPr>
              <a:t>Baby </a:t>
            </a:r>
            <a:r>
              <a:rPr sz="3700" b="1">
                <a:solidFill>
                  <a:srgbClr val="7F7F7F"/>
                </a:solidFill>
                <a:latin typeface="Perpetua"/>
                <a:ea typeface="Perpetua"/>
                <a:cs typeface="Perpetua"/>
                <a:sym typeface="Perpetua"/>
              </a:rPr>
              <a:t>Boomers</a:t>
            </a:r>
          </a:p>
        </p:txBody>
      </p:sp>
      <p:sp>
        <p:nvSpPr>
          <p:cNvPr id="113" name="Shape 113"/>
          <p:cNvSpPr/>
          <p:nvPr/>
        </p:nvSpPr>
        <p:spPr>
          <a:xfrm>
            <a:off x="11112" y="836612"/>
            <a:ext cx="5065713" cy="415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Born between 1946 &amp; 1964 (48 – 66 years)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Make up approximately 30 - 35% of today’s workforce. 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Respect authority and often hold higher management positions. 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They offer more ideas than Traditionalists and expect to lead, not follow.</a:t>
            </a:r>
          </a:p>
          <a:p>
            <a:pPr marL="711200" lvl="1" indent="-711200" algn="just">
              <a:buClr>
                <a:srgbClr val="FF6600"/>
              </a:buClr>
              <a:buSzPct val="100000"/>
              <a:buFont typeface="Arial"/>
              <a:buChar char="•"/>
              <a:defRPr sz="1800"/>
            </a:pPr>
            <a:r>
              <a:rPr sz="2800">
                <a:solidFill>
                  <a:srgbClr val="404040"/>
                </a:solidFill>
                <a:latin typeface="Perpetua"/>
                <a:ea typeface="Perpetua"/>
                <a:cs typeface="Perpetua"/>
                <a:sym typeface="Perpetua"/>
              </a:rPr>
              <a:t>E.g. Bill Clinton, George Bush</a:t>
            </a:r>
          </a:p>
        </p:txBody>
      </p:sp>
      <p:pic>
        <p:nvPicPr>
          <p:cNvPr id="114" name="baby-boomers.jpg" descr="baby-boomer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8262" y="1268412"/>
            <a:ext cx="3906838" cy="32400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8" name="Group 118"/>
          <p:cNvGrpSpPr/>
          <p:nvPr/>
        </p:nvGrpSpPr>
        <p:grpSpPr>
          <a:xfrm>
            <a:off x="107950" y="549274"/>
            <a:ext cx="8928100" cy="142877"/>
            <a:chOff x="0" y="0"/>
            <a:chExt cx="8928100" cy="142875"/>
          </a:xfrm>
        </p:grpSpPr>
        <p:sp>
          <p:nvSpPr>
            <p:cNvPr id="115" name="Shape 115"/>
            <p:cNvSpPr/>
            <p:nvPr/>
          </p:nvSpPr>
          <p:spPr>
            <a:xfrm>
              <a:off x="0" y="-1"/>
              <a:ext cx="8928100" cy="142877"/>
            </a:xfrm>
            <a:prstGeom prst="rect">
              <a:avLst/>
            </a:prstGeom>
            <a:solidFill>
              <a:srgbClr val="8C00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7575550" y="4763"/>
              <a:ext cx="1352550" cy="133350"/>
            </a:xfrm>
            <a:prstGeom prst="rect">
              <a:avLst/>
            </a:prstGeom>
            <a:solidFill>
              <a:srgbClr val="FF6600"/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91388" y="4763"/>
              <a:ext cx="284163" cy="1333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9525" cap="flat">
              <a:solidFill>
                <a:srgbClr val="B6DCDF"/>
              </a:solidFill>
              <a:prstDash val="solid"/>
              <a:round/>
            </a:ln>
            <a:effectLst>
              <a:outerShdw blurRad="38100"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745</Words>
  <Application>Microsoft Macintosh PowerPoint</Application>
  <PresentationFormat>On-screen Show (4:3)</PresentationFormat>
  <Paragraphs>124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</vt:lpstr>
      <vt:lpstr>Generational Mixes in the Workplace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“COMPANIES CAN NO LONGER EXPECT THEIR EMPLOYEES TO BE LOYAL ENOUGH TO STAY FOR 10 OR 20 YEARS, AND MAYBE THAT’S A GOOD THING.” Harvard Journal Har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Generational Mixes in the Workplace</dc:title>
  <cp:lastModifiedBy>Gciniwe Fakudze</cp:lastModifiedBy>
  <cp:revision>5</cp:revision>
  <dcterms:modified xsi:type="dcterms:W3CDTF">2017-04-05T18:59:10Z</dcterms:modified>
</cp:coreProperties>
</file>