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7" r:id="rId4"/>
    <p:sldId id="258" r:id="rId5"/>
    <p:sldId id="259" r:id="rId6"/>
    <p:sldId id="268" r:id="rId7"/>
    <p:sldId id="266"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2" autoAdjust="0"/>
    <p:restoredTop sz="86323" autoAdjust="0"/>
  </p:normalViewPr>
  <p:slideViewPr>
    <p:cSldViewPr>
      <p:cViewPr varScale="1">
        <p:scale>
          <a:sx n="72" d="100"/>
          <a:sy n="72" d="100"/>
        </p:scale>
        <p:origin x="1752" y="72"/>
      </p:cViewPr>
      <p:guideLst>
        <p:guide orient="horz" pos="2160"/>
        <p:guide pos="2880"/>
      </p:guideLst>
    </p:cSldViewPr>
  </p:slideViewPr>
  <p:outlineViewPr>
    <p:cViewPr>
      <p:scale>
        <a:sx n="33" d="100"/>
        <a:sy n="33" d="100"/>
      </p:scale>
      <p:origin x="0" y="49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176109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401100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168937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347449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334632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294771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149680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9010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251035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20753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2E6E8F-94D8-4EB9-96C1-7AD283A76740}" type="datetimeFigureOut">
              <a:rPr lang="en-US" smtClean="0"/>
              <a:t>4/6/2017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6E7944-26D6-4F4E-B2E7-A8C781520444}" type="slidenum">
              <a:rPr lang="en-US" smtClean="0"/>
              <a:t>‹#›</a:t>
            </a:fld>
            <a:endParaRPr lang="en-US" dirty="0"/>
          </a:p>
        </p:txBody>
      </p:sp>
    </p:spTree>
    <p:extLst>
      <p:ext uri="{BB962C8B-B14F-4D97-AF65-F5344CB8AC3E}">
        <p14:creationId xmlns:p14="http://schemas.microsoft.com/office/powerpoint/2010/main" val="8099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2E6E8F-94D8-4EB9-96C1-7AD283A76740}" type="datetimeFigureOut">
              <a:rPr lang="en-US" smtClean="0"/>
              <a:t>4/6/2017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6E7944-26D6-4F4E-B2E7-A8C781520444}" type="slidenum">
              <a:rPr lang="en-US" smtClean="0"/>
              <a:t>‹#›</a:t>
            </a:fld>
            <a:endParaRPr lang="en-US" dirty="0"/>
          </a:p>
        </p:txBody>
      </p:sp>
    </p:spTree>
    <p:extLst>
      <p:ext uri="{BB962C8B-B14F-4D97-AF65-F5344CB8AC3E}">
        <p14:creationId xmlns:p14="http://schemas.microsoft.com/office/powerpoint/2010/main" val="108582954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pic>
        <p:nvPicPr>
          <p:cNvPr id="1026" name="Picture 1" descr="C:\Documents and Settings\PPTC\My Documents\Letter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87655"/>
            <a:ext cx="4114799" cy="12077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2895600"/>
            <a:ext cx="8293334" cy="3785652"/>
          </a:xfrm>
          <a:prstGeom prst="rect">
            <a:avLst/>
          </a:prstGeom>
          <a:noFill/>
        </p:spPr>
        <p:txBody>
          <a:bodyPr wrap="square" lIns="91440" tIns="45720" rIns="91440" bIns="45720">
            <a:spAutoFit/>
          </a:bodyPr>
          <a:lstStyle/>
          <a:p>
            <a:pPr algn="ctr"/>
            <a:endParaRPr lang="en-Z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en-Z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en-ZA"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USING GOVERNMENT LAND AS A REVENUE SOURCE – THE </a:t>
            </a:r>
            <a:r>
              <a:rPr lang="en-ZA"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LEASE OF GOVERNMENT LAND TO PEAK TIMBERS </a:t>
            </a: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en-ZA"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endParaRPr lang="en-ZA"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en-ZA"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BY ; MZWANDILE NDZINISA </a:t>
            </a: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9396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164" y="1219200"/>
            <a:ext cx="8595836" cy="5562600"/>
          </a:xfrm>
        </p:spPr>
        <p:txBody>
          <a:bodyPr>
            <a:normAutofit fontScale="25000" lnSpcReduction="20000"/>
          </a:bodyPr>
          <a:lstStyle/>
          <a:p>
            <a:pPr algn="just">
              <a:lnSpc>
                <a:spcPct val="160000"/>
              </a:lnSpc>
              <a:buFont typeface="Wingdings" panose="05000000000000000000" pitchFamily="2" charset="2"/>
              <a:buChar char="v"/>
            </a:pPr>
            <a:r>
              <a:rPr lang="en-ZA" sz="9600" dirty="0">
                <a:solidFill>
                  <a:schemeClr val="tx1"/>
                </a:solidFill>
                <a:latin typeface="Times New Roman" pitchFamily="18" charset="0"/>
                <a:cs typeface="Times New Roman" pitchFamily="18" charset="0"/>
              </a:rPr>
              <a:t>The government of Swaziland entered into a </a:t>
            </a:r>
            <a:r>
              <a:rPr lang="en-ZA" sz="9600" dirty="0">
                <a:latin typeface="Times New Roman" pitchFamily="18" charset="0"/>
                <a:cs typeface="Times New Roman" pitchFamily="18" charset="0"/>
              </a:rPr>
              <a:t>lease agreement with </a:t>
            </a:r>
            <a:r>
              <a:rPr lang="en-ZA" sz="9600" dirty="0">
                <a:solidFill>
                  <a:schemeClr val="tx1"/>
                </a:solidFill>
                <a:latin typeface="Times New Roman" pitchFamily="18" charset="0"/>
                <a:cs typeface="Times New Roman" pitchFamily="18" charset="0"/>
              </a:rPr>
              <a:t>the then Mondi Forest (currently Peak Timbers), for lease of Portion 63 of farm 2, Hhohho, measuring 287 hectares  for the sole purpose of timber plantation. </a:t>
            </a:r>
          </a:p>
          <a:p>
            <a:pPr algn="just">
              <a:lnSpc>
                <a:spcPct val="160000"/>
              </a:lnSpc>
              <a:buFont typeface="Wingdings" panose="05000000000000000000" pitchFamily="2" charset="2"/>
              <a:buChar char="v"/>
            </a:pPr>
            <a:r>
              <a:rPr lang="en-ZA" sz="9600" dirty="0">
                <a:solidFill>
                  <a:schemeClr val="tx1"/>
                </a:solidFill>
                <a:latin typeface="Times New Roman" pitchFamily="18" charset="0"/>
                <a:cs typeface="Times New Roman" pitchFamily="18" charset="0"/>
              </a:rPr>
              <a:t>This farm was previously occupied by residents of Malandalahle township and as part of the resettlement process, it was agreed that the yearly rental paid by Peak Timbers be channelled towards the development of Piggs Peak, through financing capital projects and social amenities. </a:t>
            </a:r>
          </a:p>
          <a:p>
            <a:pPr algn="just">
              <a:lnSpc>
                <a:spcPct val="160000"/>
              </a:lnSpc>
              <a:buFont typeface="Wingdings" panose="05000000000000000000" pitchFamily="2" charset="2"/>
              <a:buChar char="v"/>
            </a:pPr>
            <a:endParaRPr lang="en-ZA" sz="9600" dirty="0">
              <a:solidFill>
                <a:schemeClr val="tx1"/>
              </a:solidFill>
              <a:latin typeface="Times New Roman" pitchFamily="18" charset="0"/>
              <a:cs typeface="Times New Roman" pitchFamily="18" charset="0"/>
            </a:endParaRPr>
          </a:p>
          <a:p>
            <a:pPr algn="just">
              <a:lnSpc>
                <a:spcPct val="160000"/>
              </a:lnSpc>
              <a:buFont typeface="Wingdings" panose="05000000000000000000" pitchFamily="2" charset="2"/>
              <a:buChar char="v"/>
            </a:pPr>
            <a:endParaRPr lang="en-ZA" sz="9600" dirty="0">
              <a:solidFill>
                <a:schemeClr val="tx1"/>
              </a:solidFill>
              <a:latin typeface="Times New Roman" pitchFamily="18" charset="0"/>
              <a:cs typeface="Times New Roman" pitchFamily="18" charset="0"/>
            </a:endParaRPr>
          </a:p>
          <a:p>
            <a:pPr algn="just">
              <a:lnSpc>
                <a:spcPct val="160000"/>
              </a:lnSpc>
              <a:buFont typeface="Wingdings" panose="05000000000000000000" pitchFamily="2" charset="2"/>
              <a:buChar char="v"/>
            </a:pPr>
            <a:endParaRPr lang="en-US" dirty="0"/>
          </a:p>
        </p:txBody>
      </p:sp>
      <p:sp>
        <p:nvSpPr>
          <p:cNvPr id="4" name="Rectangle 3"/>
          <p:cNvSpPr/>
          <p:nvPr/>
        </p:nvSpPr>
        <p:spPr>
          <a:xfrm>
            <a:off x="2722371" y="457200"/>
            <a:ext cx="3881191" cy="584775"/>
          </a:xfrm>
          <a:prstGeom prst="rect">
            <a:avLst/>
          </a:prstGeom>
          <a:noFill/>
        </p:spPr>
        <p:txBody>
          <a:bodyPr wrap="none" lIns="91440" tIns="45720" rIns="91440" bIns="45720">
            <a:spAutoFit/>
          </a:bodyPr>
          <a:lstStyle/>
          <a:p>
            <a:pPr algn="ctr"/>
            <a:r>
              <a:rPr lang="en-Z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1. INTRODUCTION</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2327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ZA"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Content Placeholder 3"/>
          <p:cNvSpPr>
            <a:spLocks noGrp="1"/>
          </p:cNvSpPr>
          <p:nvPr>
            <p:ph idx="1"/>
          </p:nvPr>
        </p:nvSpPr>
        <p:spPr/>
        <p:txBody>
          <a:bodyPr/>
          <a:lstStyle/>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During 2016/17 financial year, E582 242 was paid by Peak Timbers to Council as rent and the yearly rental amount escalates according to the prevailing inflation rate. </a:t>
            </a:r>
          </a:p>
          <a:p>
            <a:pPr marL="0" indent="0">
              <a:buNone/>
            </a:pPr>
            <a:endParaRPr lang="en-Z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Duration of current lease – 2037</a:t>
            </a:r>
          </a:p>
          <a:p>
            <a:pPr>
              <a:buFont typeface="Wingdings" panose="05000000000000000000" pitchFamily="2" charset="2"/>
              <a:buChar char="v"/>
            </a:pPr>
            <a:endParaRPr lang="en-Z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ZA" sz="2400" dirty="0">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22942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 y="1295400"/>
            <a:ext cx="8965096" cy="5562600"/>
          </a:xfrm>
        </p:spPr>
        <p:txBody>
          <a:bodyPr>
            <a:normAutofit/>
          </a:bodyPr>
          <a:lstStyle/>
          <a:p>
            <a:pPr lvl="0">
              <a:lnSpc>
                <a:spcPct val="150000"/>
              </a:lnSpc>
              <a:buFont typeface="Wingdings" panose="05000000000000000000" pitchFamily="2" charset="2"/>
              <a:buChar char="v"/>
            </a:pPr>
            <a:r>
              <a:rPr lang="en-ZA" sz="2400" dirty="0">
                <a:solidFill>
                  <a:schemeClr val="tx1"/>
                </a:solidFill>
                <a:latin typeface="Times New Roman" pitchFamily="18" charset="0"/>
                <a:cs typeface="Times New Roman" pitchFamily="18" charset="0"/>
              </a:rPr>
              <a:t>Peak Timbers entered into a agreement of land lease with the government  for timber plantation.</a:t>
            </a:r>
          </a:p>
          <a:p>
            <a:pPr lvl="0">
              <a:lnSpc>
                <a:spcPct val="150000"/>
              </a:lnSpc>
              <a:buFont typeface="Wingdings" panose="05000000000000000000" pitchFamily="2" charset="2"/>
              <a:buChar char="v"/>
            </a:pPr>
            <a:r>
              <a:rPr lang="en-ZA" sz="2400" dirty="0">
                <a:solidFill>
                  <a:schemeClr val="tx1"/>
                </a:solidFill>
                <a:latin typeface="Times New Roman" pitchFamily="18" charset="0"/>
                <a:cs typeface="Times New Roman" pitchFamily="18" charset="0"/>
              </a:rPr>
              <a:t>Since Council is charged with the responsibility of managing </a:t>
            </a:r>
            <a:r>
              <a:rPr lang="en-ZA" sz="2400" dirty="0">
                <a:latin typeface="Times New Roman" pitchFamily="18" charset="0"/>
                <a:cs typeface="Times New Roman" pitchFamily="18" charset="0"/>
              </a:rPr>
              <a:t>government land within the urban area, it was agreed that Pigg’s Peak Town Council </a:t>
            </a:r>
            <a:r>
              <a:rPr lang="en-ZA" sz="2400" dirty="0">
                <a:solidFill>
                  <a:schemeClr val="tx1"/>
                </a:solidFill>
                <a:latin typeface="Times New Roman" pitchFamily="18" charset="0"/>
                <a:cs typeface="Times New Roman" pitchFamily="18" charset="0"/>
              </a:rPr>
              <a:t>uses the annual rent to finance capital projects and social amenities </a:t>
            </a:r>
          </a:p>
          <a:p>
            <a:pPr marL="457200" lvl="0" indent="-457200">
              <a:lnSpc>
                <a:spcPct val="150000"/>
              </a:lnSpc>
              <a:buFont typeface="+mj-lt"/>
              <a:buAutoNum type="arabicPeriod"/>
            </a:pPr>
            <a:endParaRPr lang="en-ZA" sz="4200" dirty="0">
              <a:solidFill>
                <a:schemeClr val="tx1"/>
              </a:solidFill>
              <a:latin typeface="Times New Roman" pitchFamily="18" charset="0"/>
              <a:cs typeface="Times New Roman" pitchFamily="18" charset="0"/>
            </a:endParaRPr>
          </a:p>
          <a:p>
            <a:pPr marL="457200" lvl="0" indent="-457200">
              <a:lnSpc>
                <a:spcPct val="150000"/>
              </a:lnSpc>
              <a:buFont typeface="+mj-lt"/>
              <a:buAutoNum type="arabicPeriod"/>
            </a:pPr>
            <a:endParaRPr lang="en-ZA" sz="4200" dirty="0">
              <a:solidFill>
                <a:schemeClr val="tx1"/>
              </a:solidFill>
              <a:latin typeface="Times New Roman" pitchFamily="18" charset="0"/>
              <a:cs typeface="Times New Roman" pitchFamily="18" charset="0"/>
            </a:endParaRPr>
          </a:p>
          <a:p>
            <a:pPr marL="457200" lvl="0" indent="-457200">
              <a:lnSpc>
                <a:spcPct val="150000"/>
              </a:lnSpc>
              <a:buFont typeface="+mj-lt"/>
              <a:buAutoNum type="arabicPeriod"/>
            </a:pPr>
            <a:endParaRPr lang="en-US" sz="4200" dirty="0">
              <a:solidFill>
                <a:schemeClr val="tx1"/>
              </a:solidFill>
              <a:latin typeface="Times New Roman" pitchFamily="18" charset="0"/>
              <a:cs typeface="Times New Roman" pitchFamily="18" charset="0"/>
            </a:endParaRPr>
          </a:p>
          <a:p>
            <a:endParaRPr lang="en-US" dirty="0"/>
          </a:p>
        </p:txBody>
      </p:sp>
      <p:sp>
        <p:nvSpPr>
          <p:cNvPr id="4" name="Rectangle 3"/>
          <p:cNvSpPr/>
          <p:nvPr/>
        </p:nvSpPr>
        <p:spPr>
          <a:xfrm>
            <a:off x="228599" y="457200"/>
            <a:ext cx="8610601" cy="892552"/>
          </a:xfrm>
          <a:prstGeom prst="rect">
            <a:avLst/>
          </a:prstGeom>
          <a:noFill/>
        </p:spPr>
        <p:txBody>
          <a:bodyPr wrap="square" lIns="91440" tIns="45720" rIns="91440" bIns="45720">
            <a:spAutoFit/>
          </a:bodyPr>
          <a:lstStyle/>
          <a:p>
            <a:pPr algn="ctr"/>
            <a:r>
              <a:rPr lang="en-Z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 </a:t>
            </a:r>
            <a:r>
              <a:rPr lang="en-ZA"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HOW DOES THIS LEASE QUALIFY TO BE A PUBLIC </a:t>
            </a:r>
            <a:r>
              <a:rPr lang="en-Z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PRIVATE PARTNERSHIP ?</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321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5105400"/>
          </a:xfrm>
        </p:spPr>
        <p:txBody>
          <a:bodyPr>
            <a:normAutofit/>
          </a:bodyPr>
          <a:lstStyle/>
          <a:p>
            <a:pPr>
              <a:lnSpc>
                <a:spcPct val="150000"/>
              </a:lnSpc>
              <a:buFont typeface="Wingdings" panose="05000000000000000000" pitchFamily="2" charset="2"/>
              <a:buChar char="v"/>
            </a:pPr>
            <a:r>
              <a:rPr lang="en-GB" dirty="0">
                <a:solidFill>
                  <a:schemeClr val="tx1"/>
                </a:solidFill>
                <a:latin typeface="Times New Roman" pitchFamily="18" charset="0"/>
                <a:cs typeface="Times New Roman" pitchFamily="18" charset="0"/>
              </a:rPr>
              <a:t>Construction of civic centre - partly </a:t>
            </a:r>
          </a:p>
          <a:p>
            <a:pPr>
              <a:lnSpc>
                <a:spcPct val="150000"/>
              </a:lnSpc>
              <a:buFont typeface="Wingdings" panose="05000000000000000000" pitchFamily="2" charset="2"/>
              <a:buChar char="v"/>
            </a:pPr>
            <a:r>
              <a:rPr lang="en-ZA" dirty="0">
                <a:solidFill>
                  <a:schemeClr val="tx1"/>
                </a:solidFill>
                <a:latin typeface="Times New Roman" pitchFamily="18" charset="0"/>
                <a:cs typeface="Times New Roman" pitchFamily="18" charset="0"/>
              </a:rPr>
              <a:t>Construction of </a:t>
            </a:r>
            <a:r>
              <a:rPr lang="en-ZA" dirty="0">
                <a:latin typeface="Times New Roman" pitchFamily="18" charset="0"/>
                <a:cs typeface="Times New Roman" pitchFamily="18" charset="0"/>
              </a:rPr>
              <a:t>Malandalahle road </a:t>
            </a:r>
            <a:r>
              <a:rPr lang="en-ZA" dirty="0">
                <a:solidFill>
                  <a:schemeClr val="tx1"/>
                </a:solidFill>
                <a:latin typeface="Times New Roman" pitchFamily="18" charset="0"/>
                <a:cs typeface="Times New Roman" pitchFamily="18" charset="0"/>
              </a:rPr>
              <a:t>and installation of street lights </a:t>
            </a:r>
          </a:p>
          <a:p>
            <a:pPr>
              <a:lnSpc>
                <a:spcPct val="150000"/>
              </a:lnSpc>
              <a:buFont typeface="Wingdings" panose="05000000000000000000" pitchFamily="2" charset="2"/>
              <a:buChar char="v"/>
            </a:pPr>
            <a:r>
              <a:rPr lang="en-ZA" dirty="0">
                <a:solidFill>
                  <a:schemeClr val="tx1"/>
                </a:solidFill>
                <a:latin typeface="Times New Roman" pitchFamily="18" charset="0"/>
                <a:cs typeface="Times New Roman" pitchFamily="18" charset="0"/>
              </a:rPr>
              <a:t>Construction of road leading to Piggs Peak Correctional facility / Prison</a:t>
            </a:r>
          </a:p>
          <a:p>
            <a:pPr marL="0" indent="0">
              <a:lnSpc>
                <a:spcPct val="150000"/>
              </a:lnSpc>
              <a:buNone/>
            </a:pPr>
            <a:endParaRPr lang="en-ZA" dirty="0">
              <a:latin typeface="Times New Roman" pitchFamily="18" charset="0"/>
              <a:cs typeface="Times New Roman" pitchFamily="18" charset="0"/>
            </a:endParaRPr>
          </a:p>
          <a:p>
            <a:pPr marL="0" indent="0">
              <a:lnSpc>
                <a:spcPct val="150000"/>
              </a:lnSpc>
              <a:buNone/>
            </a:pPr>
            <a:r>
              <a:rPr lang="en-ZA" dirty="0">
                <a:latin typeface="Times New Roman" pitchFamily="18" charset="0"/>
                <a:cs typeface="Times New Roman" pitchFamily="18" charset="0"/>
              </a:rPr>
              <a:t>Besides these monetary gains, this lease has resulted in employment creation, since a majority of the town’s residents are employed in the timber industry </a:t>
            </a:r>
          </a:p>
          <a:p>
            <a:pPr>
              <a:lnSpc>
                <a:spcPct val="150000"/>
              </a:lnSpc>
              <a:buFont typeface="Wingdings" panose="05000000000000000000" pitchFamily="2" charset="2"/>
              <a:buChar char="v"/>
            </a:pPr>
            <a:endParaRPr lang="en-GB" dirty="0">
              <a:solidFill>
                <a:schemeClr val="tx1"/>
              </a:solidFill>
              <a:latin typeface="Times New Roman" pitchFamily="18" charset="0"/>
              <a:cs typeface="Times New Roman" pitchFamily="18" charset="0"/>
            </a:endParaRPr>
          </a:p>
          <a:p>
            <a:endParaRPr lang="en-US" dirty="0"/>
          </a:p>
        </p:txBody>
      </p:sp>
      <p:sp>
        <p:nvSpPr>
          <p:cNvPr id="6" name="Rectangle 5"/>
          <p:cNvSpPr/>
          <p:nvPr/>
        </p:nvSpPr>
        <p:spPr>
          <a:xfrm>
            <a:off x="152400" y="457200"/>
            <a:ext cx="8763000" cy="892552"/>
          </a:xfrm>
          <a:prstGeom prst="rect">
            <a:avLst/>
          </a:prstGeom>
          <a:noFill/>
        </p:spPr>
        <p:txBody>
          <a:bodyPr wrap="square" lIns="91440" tIns="45720" rIns="91440" bIns="45720">
            <a:spAutoFit/>
          </a:bodyPr>
          <a:lstStyle/>
          <a:p>
            <a:pPr algn="ctr"/>
            <a:r>
              <a:rPr lang="en-Z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a:t>
            </a:r>
            <a:r>
              <a:rPr lang="en-ZA"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PROJECTS UNDERTAKEN THROUGH MONEY GENERATED FROM THIS LEASE   </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5357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Projects financed through proceeds from land lease </a:t>
            </a:r>
          </a:p>
        </p:txBody>
      </p:sp>
      <p:sp>
        <p:nvSpPr>
          <p:cNvPr id="3" name="Text Placeholder 2"/>
          <p:cNvSpPr>
            <a:spLocks noGrp="1"/>
          </p:cNvSpPr>
          <p:nvPr>
            <p:ph type="body" idx="1"/>
          </p:nvPr>
        </p:nvSpPr>
        <p:spPr/>
        <p:txBody>
          <a:bodyPr>
            <a:normAutofit/>
          </a:bodyPr>
          <a:lstStyle/>
          <a:p>
            <a:r>
              <a:rPr lang="en-ZA" sz="2000" dirty="0" err="1">
                <a:latin typeface="Times New Roman" panose="02020603050405020304" pitchFamily="18" charset="0"/>
                <a:cs typeface="Times New Roman" panose="02020603050405020304" pitchFamily="18" charset="0"/>
              </a:rPr>
              <a:t>Pigg’s</a:t>
            </a:r>
            <a:r>
              <a:rPr lang="en-ZA" sz="2000" dirty="0">
                <a:latin typeface="Times New Roman" panose="02020603050405020304" pitchFamily="18" charset="0"/>
                <a:cs typeface="Times New Roman" panose="02020603050405020304" pitchFamily="18" charset="0"/>
              </a:rPr>
              <a:t> Peak civic centre</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238" y="2896593"/>
            <a:ext cx="3868737" cy="2901552"/>
          </a:xfrm>
        </p:spPr>
      </p:pic>
      <p:sp>
        <p:nvSpPr>
          <p:cNvPr id="5" name="Text Placeholder 4"/>
          <p:cNvSpPr>
            <a:spLocks noGrp="1"/>
          </p:cNvSpPr>
          <p:nvPr>
            <p:ph type="body" sz="quarter" idx="3"/>
          </p:nvPr>
        </p:nvSpPr>
        <p:spPr/>
        <p:txBody>
          <a:bodyPr>
            <a:normAutofit/>
          </a:bodyPr>
          <a:lstStyle/>
          <a:p>
            <a:r>
              <a:rPr lang="en-ZA" sz="2000" dirty="0">
                <a:latin typeface="Times New Roman" panose="02020603050405020304" pitchFamily="18" charset="0"/>
                <a:cs typeface="Times New Roman" panose="02020603050405020304" pitchFamily="18" charset="0"/>
              </a:rPr>
              <a:t>Road leading to Malandalahle</a:t>
            </a:r>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29150" y="2889448"/>
            <a:ext cx="3887788" cy="2915841"/>
          </a:xfrm>
        </p:spPr>
      </p:pic>
    </p:spTree>
    <p:extLst>
      <p:ext uri="{BB962C8B-B14F-4D97-AF65-F5344CB8AC3E}">
        <p14:creationId xmlns:p14="http://schemas.microsoft.com/office/powerpoint/2010/main" val="176096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 OTHER PUBLIC PRIVATE PARTNERSHIP IMPLEMENTED WITHIN PIGG’S PEAK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Peak Piggs Plaza – developed in 1993 and development comprises of a shopping centre, filling station, bus rank, market and public toilets . </a:t>
            </a:r>
          </a:p>
          <a:p>
            <a:pPr marL="0" indent="0">
              <a:buNone/>
            </a:pPr>
            <a:endParaRPr lang="en-Z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Value of development – E12 200 000</a:t>
            </a:r>
          </a:p>
          <a:p>
            <a:pPr marL="0" indent="0">
              <a:buNone/>
            </a:pPr>
            <a:endParaRPr lang="en-Z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Benefits – rates payment</a:t>
            </a:r>
          </a:p>
          <a:p>
            <a:pPr marL="0" indent="0">
              <a:buNone/>
            </a:pPr>
            <a:endParaRPr lang="en-ZA"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ZA" sz="2400" dirty="0">
                <a:latin typeface="Times New Roman" panose="02020603050405020304" pitchFamily="18" charset="0"/>
                <a:cs typeface="Times New Roman" panose="02020603050405020304" pitchFamily="18" charset="0"/>
              </a:rPr>
              <a:t>Duration of lease – 2043, thereafter development will be transferred to government </a:t>
            </a:r>
          </a:p>
          <a:p>
            <a:pPr marL="0" indent="0">
              <a:buNone/>
            </a:pPr>
            <a:endParaRPr lang="en-Z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7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3000"/>
            <a:ext cx="9067800" cy="2023118"/>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endParaRPr lang="en-ZA" sz="6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a:p>
            <a:pPr indent="0" algn="ctr">
              <a:buNone/>
            </a:pPr>
            <a:r>
              <a:rPr lang="en-ZA" sz="66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THANK YOU !!!!!! </a:t>
            </a:r>
            <a:endParaRPr lang="en-US" sz="66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245880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TotalTime>
  <Words>350</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 </vt:lpstr>
      <vt:lpstr>PowerPoint Presentation</vt:lpstr>
      <vt:lpstr>PowerPoint Presentation</vt:lpstr>
      <vt:lpstr>Projects financed through proceeds from land lease </vt:lpstr>
      <vt:lpstr>4.0 OTHER PUBLIC PRIVATE PARTNERSHIP IMPLEMENTED WITHIN PIGG’S PEAK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Mpumie</dc:creator>
  <cp:lastModifiedBy>KOBWA</cp:lastModifiedBy>
  <cp:revision>241</cp:revision>
  <dcterms:created xsi:type="dcterms:W3CDTF">2016-06-30T18:49:05Z</dcterms:created>
  <dcterms:modified xsi:type="dcterms:W3CDTF">2017-04-06T16:56:06Z</dcterms:modified>
</cp:coreProperties>
</file>