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66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372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1451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821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399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081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250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6207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444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525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34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9270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263F7-AB83-4F3D-87F8-CA81CEA27B82}" type="datetimeFigureOut">
              <a:rPr lang="en-ZA" smtClean="0"/>
              <a:t>2017/04/06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18976-D1DC-42CF-BFE2-F9CBC28C9FA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80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5800" y="404665"/>
            <a:ext cx="6048672" cy="1470025"/>
          </a:xfrm>
        </p:spPr>
        <p:txBody>
          <a:bodyPr>
            <a:normAutofit fontScale="90000"/>
          </a:bodyPr>
          <a:lstStyle/>
          <a:p>
            <a:r>
              <a:rPr lang="en-ZA" b="1" dirty="0" smtClean="0">
                <a:solidFill>
                  <a:srgbClr val="00B050"/>
                </a:solidFill>
                <a:latin typeface="Century Gothic" pitchFamily="34" charset="0"/>
              </a:rPr>
              <a:t>NHLANGANO TOWN COUNCIL</a:t>
            </a:r>
            <a:endParaRPr lang="en-ZA" b="1" dirty="0">
              <a:solidFill>
                <a:srgbClr val="00B050"/>
              </a:solidFill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7648" y="2564904"/>
            <a:ext cx="6400800" cy="3336776"/>
          </a:xfrm>
        </p:spPr>
        <p:txBody>
          <a:bodyPr>
            <a:normAutofit lnSpcReduction="10000"/>
          </a:bodyPr>
          <a:lstStyle/>
          <a:p>
            <a:r>
              <a:rPr lang="en-ZA" sz="4300" b="1" dirty="0" smtClean="0"/>
              <a:t>MANGWANENI SETTLEMENT: A DEVELOPMENT PARADOX   </a:t>
            </a:r>
            <a:endParaRPr lang="en-ZA" sz="4300" b="1" dirty="0"/>
          </a:p>
          <a:p>
            <a:endParaRPr lang="en-ZA" b="1" dirty="0"/>
          </a:p>
          <a:p>
            <a:r>
              <a:rPr lang="en-ZA" b="1" dirty="0" smtClean="0">
                <a:solidFill>
                  <a:schemeClr val="tx1"/>
                </a:solidFill>
              </a:rPr>
              <a:t>6 APRIL 2017</a:t>
            </a:r>
          </a:p>
          <a:p>
            <a:endParaRPr lang="en-ZA" sz="2200" b="1" dirty="0"/>
          </a:p>
          <a:p>
            <a:r>
              <a:rPr lang="en-ZA" b="1" dirty="0" smtClean="0"/>
              <a:t>PRESENTED DURING THE LAMAS CONVENTION      </a:t>
            </a:r>
            <a:endParaRPr lang="en-ZA" b="1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260648"/>
            <a:ext cx="237626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08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THANK YOU</a:t>
            </a:r>
            <a:endParaRPr lang="en-ZA" b="1" dirty="0"/>
          </a:p>
        </p:txBody>
      </p:sp>
      <p:pic>
        <p:nvPicPr>
          <p:cNvPr id="4" name="Content Placeholder 3" descr="scan0006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4423" y="2489178"/>
            <a:ext cx="2866719" cy="271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53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HISTORICAL BACKGROUND </a:t>
            </a:r>
            <a:endParaRPr lang="en-ZA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082" y="1488484"/>
            <a:ext cx="5653825" cy="4688479"/>
          </a:xfrm>
        </p:spPr>
      </p:pic>
      <p:pic>
        <p:nvPicPr>
          <p:cNvPr id="4" name="Picture 3" descr="scan0006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459" y="365125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909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TERRITORIAL </a:t>
            </a:r>
            <a:r>
              <a:rPr lang="en-ZA" b="1" dirty="0" smtClean="0"/>
              <a:t>EXTENT AND CONDITIONS  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Covers 4-5 ha of non-surveyed Crown Land </a:t>
            </a:r>
          </a:p>
          <a:p>
            <a:endParaRPr lang="en-ZA" dirty="0"/>
          </a:p>
          <a:p>
            <a:r>
              <a:rPr lang="en-ZA" dirty="0" smtClean="0"/>
              <a:t>Over 100 units erected </a:t>
            </a:r>
          </a:p>
          <a:p>
            <a:endParaRPr lang="en-ZA" dirty="0"/>
          </a:p>
          <a:p>
            <a:r>
              <a:rPr lang="en-ZA" dirty="0" smtClean="0"/>
              <a:t>Housing units are made of informal material </a:t>
            </a:r>
          </a:p>
          <a:p>
            <a:endParaRPr lang="en-ZA" dirty="0"/>
          </a:p>
          <a:p>
            <a:r>
              <a:rPr lang="en-ZA" dirty="0" smtClean="0"/>
              <a:t>Many are not connected to utility services </a:t>
            </a: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389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/>
              <a:t>TERRITORIAL EXTENT AND CONDITIONS 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65125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4" descr="C:\Users\Town Clerk\AppData\Local\Microsoft\Windows\INetCache\Content.Word\IMG-20170406-WA0003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58169"/>
            <a:ext cx="7620000" cy="4286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137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ZA" b="1" dirty="0"/>
              <a:t>TERRITORIAL EXTENT AND CONDITIONS 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4" descr="C:\Users\Town Clerk\AppData\Local\Microsoft\Windows\INetCache\Content.Word\IMG-20170406-WA0004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58169"/>
            <a:ext cx="7620000" cy="4286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3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ZA" b="1" dirty="0"/>
              <a:t>TERRITORIAL EXTENT AND CONDITIONS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4" descr="C:\Users\Town Clerk\AppData\Local\Microsoft\Windows\INetCache\Content.Word\IMG-20170406-WA0005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58169"/>
            <a:ext cx="7620000" cy="4286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337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GOVERNANCE</a:t>
            </a:r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Not very clear </a:t>
            </a:r>
          </a:p>
          <a:p>
            <a:endParaRPr lang="en-ZA" dirty="0"/>
          </a:p>
          <a:p>
            <a:r>
              <a:rPr lang="en-ZA" dirty="0" smtClean="0"/>
              <a:t>Leadership Committees often put into office, using unclear mechanisms </a:t>
            </a:r>
          </a:p>
          <a:p>
            <a:endParaRPr lang="en-ZA" dirty="0"/>
          </a:p>
          <a:p>
            <a:r>
              <a:rPr lang="en-ZA" dirty="0" smtClean="0"/>
              <a:t>Mandate of the Committees not clear </a:t>
            </a:r>
          </a:p>
          <a:p>
            <a:endParaRPr lang="en-ZA" dirty="0"/>
          </a:p>
          <a:p>
            <a:r>
              <a:rPr lang="en-ZA" dirty="0" smtClean="0"/>
              <a:t>Confusion and conflicts often occur 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257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ENSUED ENGAGEMENTS 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Office of the Regional Administrator</a:t>
            </a:r>
          </a:p>
          <a:p>
            <a:pPr lvl="2"/>
            <a:r>
              <a:rPr lang="en-ZA" dirty="0" smtClean="0"/>
              <a:t>Working on “Swazi Village”</a:t>
            </a:r>
          </a:p>
          <a:p>
            <a:pPr lvl="2"/>
            <a:r>
              <a:rPr lang="en-ZA" dirty="0" smtClean="0"/>
              <a:t>Working  on clear guidelines on extent, management, operations and development of </a:t>
            </a:r>
            <a:r>
              <a:rPr lang="en-ZA" dirty="0" err="1" smtClean="0"/>
              <a:t>Emangwane</a:t>
            </a:r>
            <a:endParaRPr lang="en-ZA" dirty="0" smtClean="0"/>
          </a:p>
          <a:p>
            <a:pPr marL="0" indent="0">
              <a:buNone/>
            </a:pPr>
            <a:endParaRPr lang="en-ZA" sz="800" dirty="0"/>
          </a:p>
          <a:p>
            <a:r>
              <a:rPr lang="en-ZA" dirty="0" smtClean="0"/>
              <a:t>Ministry of Housing and Urban Development </a:t>
            </a:r>
          </a:p>
          <a:p>
            <a:pPr lvl="2"/>
            <a:r>
              <a:rPr lang="en-ZA" dirty="0" smtClean="0"/>
              <a:t>MHUD has challenged the municipality to contribute to development of a concept note on the institutionalization and management of </a:t>
            </a:r>
            <a:r>
              <a:rPr lang="en-ZA" dirty="0" err="1" smtClean="0"/>
              <a:t>Emangwane</a:t>
            </a:r>
            <a:r>
              <a:rPr lang="en-ZA" dirty="0" smtClean="0"/>
              <a:t>.</a:t>
            </a:r>
          </a:p>
          <a:p>
            <a:pPr lvl="2"/>
            <a:r>
              <a:rPr lang="en-ZA" dirty="0" smtClean="0"/>
              <a:t>Proposed statistical and cartographic surveys </a:t>
            </a:r>
          </a:p>
          <a:p>
            <a:pPr marL="0" indent="0">
              <a:buNone/>
            </a:pPr>
            <a:endParaRPr lang="en-ZA" sz="800" dirty="0"/>
          </a:p>
          <a:p>
            <a:r>
              <a:rPr lang="en-ZA" dirty="0" smtClean="0"/>
              <a:t>Leadership Committees 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048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PROPOSED WAY FORWARD 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Engagements at higher level (MHUD, MTAD, King’s Office, </a:t>
            </a:r>
            <a:r>
              <a:rPr lang="en-ZA" dirty="0" err="1" smtClean="0"/>
              <a:t>etc</a:t>
            </a:r>
            <a:r>
              <a:rPr lang="en-ZA" dirty="0" smtClean="0"/>
              <a:t>)</a:t>
            </a:r>
          </a:p>
          <a:p>
            <a:endParaRPr lang="en-ZA" dirty="0"/>
          </a:p>
          <a:p>
            <a:r>
              <a:rPr lang="en-ZA" dirty="0" smtClean="0"/>
              <a:t>Financing model for development of </a:t>
            </a:r>
            <a:r>
              <a:rPr lang="en-ZA" dirty="0" err="1" smtClean="0"/>
              <a:t>Emangwane</a:t>
            </a:r>
            <a:endParaRPr lang="en-ZA" dirty="0" smtClean="0"/>
          </a:p>
          <a:p>
            <a:endParaRPr lang="en-ZA" dirty="0"/>
          </a:p>
          <a:p>
            <a:r>
              <a:rPr lang="en-ZA" dirty="0" smtClean="0"/>
              <a:t>Strict controls on general urban sprawl </a:t>
            </a:r>
          </a:p>
          <a:p>
            <a:endParaRPr lang="en-ZA" dirty="0"/>
          </a:p>
          <a:p>
            <a:r>
              <a:rPr lang="en-ZA" dirty="0" smtClean="0"/>
              <a:t>Forward planning </a:t>
            </a:r>
          </a:p>
          <a:p>
            <a:endParaRPr lang="en-ZA" dirty="0"/>
          </a:p>
          <a:p>
            <a:r>
              <a:rPr lang="en-ZA" dirty="0" smtClean="0"/>
              <a:t>Amongst many other required interventions </a:t>
            </a:r>
            <a:endParaRPr lang="en-ZA" dirty="0"/>
          </a:p>
        </p:txBody>
      </p:sp>
      <p:pic>
        <p:nvPicPr>
          <p:cNvPr id="4" name="Picture 3" descr="scan0006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570706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253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184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NHLANGANO TOWN COUNCIL</vt:lpstr>
      <vt:lpstr>HISTORICAL BACKGROUND </vt:lpstr>
      <vt:lpstr>TERRITORIAL EXTENT AND CONDITIONS  </vt:lpstr>
      <vt:lpstr>TERRITORIAL EXTENT AND CONDITIONS </vt:lpstr>
      <vt:lpstr>TERRITORIAL EXTENT AND CONDITIONS </vt:lpstr>
      <vt:lpstr>TERRITORIAL EXTENT AND CONDITIONS</vt:lpstr>
      <vt:lpstr>GOVERNANCE </vt:lpstr>
      <vt:lpstr>ENSUED ENGAGEMENTS </vt:lpstr>
      <vt:lpstr>PROPOSED WAY FORWARD </vt:lpstr>
      <vt:lpstr>THANK YOU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NHLANGANO TOWN COUNCIL</dc:title>
  <dc:creator>Town Clerk</dc:creator>
  <cp:lastModifiedBy>Town Clerk</cp:lastModifiedBy>
  <cp:revision>13</cp:revision>
  <dcterms:created xsi:type="dcterms:W3CDTF">2017-04-06T06:19:11Z</dcterms:created>
  <dcterms:modified xsi:type="dcterms:W3CDTF">2017-04-06T10:31:06Z</dcterms:modified>
</cp:coreProperties>
</file>