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4"/>
  </p:notesMasterIdLst>
  <p:sldIdLst>
    <p:sldId id="256" r:id="rId2"/>
    <p:sldId id="266" r:id="rId3"/>
    <p:sldId id="264" r:id="rId4"/>
    <p:sldId id="257" r:id="rId5"/>
    <p:sldId id="258" r:id="rId6"/>
    <p:sldId id="267" r:id="rId7"/>
    <p:sldId id="265" r:id="rId8"/>
    <p:sldId id="259" r:id="rId9"/>
    <p:sldId id="260" r:id="rId10"/>
    <p:sldId id="261" r:id="rId11"/>
    <p:sldId id="26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showGuides="1">
      <p:cViewPr varScale="1">
        <p:scale>
          <a:sx n="63" d="100"/>
          <a:sy n="63" d="100"/>
        </p:scale>
        <p:origin x="-138" y="-3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D64C2D-5D6E-4525-9715-B12F83118ECD}" type="datetimeFigureOut">
              <a:rPr lang="en-ZA" smtClean="0"/>
              <a:pPr/>
              <a:t>2017/04/06</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F863D2-7C87-48B6-A434-BE239206612B}" type="slidenum">
              <a:rPr lang="en-ZA" smtClean="0"/>
              <a:pPr/>
              <a:t>‹#›</a:t>
            </a:fld>
            <a:endParaRPr lang="en-ZA"/>
          </a:p>
        </p:txBody>
      </p:sp>
    </p:spTree>
    <p:extLst>
      <p:ext uri="{BB962C8B-B14F-4D97-AF65-F5344CB8AC3E}">
        <p14:creationId xmlns:p14="http://schemas.microsoft.com/office/powerpoint/2010/main" xmlns="" val="2667767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49F863D2-7C87-48B6-A434-BE239206612B}" type="slidenum">
              <a:rPr lang="en-ZA" smtClean="0"/>
              <a:pPr/>
              <a:t>1</a:t>
            </a:fld>
            <a:endParaRPr lang="en-ZA"/>
          </a:p>
        </p:txBody>
      </p:sp>
    </p:spTree>
    <p:extLst>
      <p:ext uri="{BB962C8B-B14F-4D97-AF65-F5344CB8AC3E}">
        <p14:creationId xmlns:p14="http://schemas.microsoft.com/office/powerpoint/2010/main" xmlns="" val="817293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52873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640556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051991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332255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818459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2024688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1568948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232769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407624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157890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596585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23058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44793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158442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31340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E4CEDF-AB98-427C-9876-75C0094F821C}" type="datetimeFigureOut">
              <a:rPr lang="en-ZA" smtClean="0"/>
              <a:pPr/>
              <a:t>2017/04/06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2664180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E4CEDF-AB98-427C-9876-75C0094F821C}" type="datetimeFigureOut">
              <a:rPr lang="en-ZA" smtClean="0"/>
              <a:pPr/>
              <a:t>2017/04/06</a:t>
            </a:fld>
            <a:endParaRPr lang="en-Z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4FB0F13-8E0E-46E7-99F4-1DE7F617AC09}" type="slidenum">
              <a:rPr lang="en-ZA" smtClean="0"/>
              <a:pPr/>
              <a:t>‹#›</a:t>
            </a:fld>
            <a:endParaRPr lang="en-ZA"/>
          </a:p>
        </p:txBody>
      </p:sp>
    </p:spTree>
    <p:extLst>
      <p:ext uri="{BB962C8B-B14F-4D97-AF65-F5344CB8AC3E}">
        <p14:creationId xmlns:p14="http://schemas.microsoft.com/office/powerpoint/2010/main" xmlns="" val="195080932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dirty="0" smtClean="0"/>
              <a:t>LAMAS WORKSHOP</a:t>
            </a:r>
            <a:endParaRPr lang="en-ZA" dirty="0"/>
          </a:p>
        </p:txBody>
      </p:sp>
      <p:sp>
        <p:nvSpPr>
          <p:cNvPr id="3" name="Subtitle 2"/>
          <p:cNvSpPr>
            <a:spLocks noGrp="1"/>
          </p:cNvSpPr>
          <p:nvPr>
            <p:ph type="subTitle" idx="1"/>
          </p:nvPr>
        </p:nvSpPr>
        <p:spPr/>
        <p:txBody>
          <a:bodyPr/>
          <a:lstStyle/>
          <a:p>
            <a:r>
              <a:rPr lang="en-ZA" b="1" i="1" dirty="0" smtClean="0"/>
              <a:t>ULG’S BUDGET REVIEW  PROCESS - APRIL 2017</a:t>
            </a:r>
          </a:p>
          <a:p>
            <a:r>
              <a:rPr lang="en-ZA" b="1" i="1" dirty="0" smtClean="0"/>
              <a:t>THE MINISTRY’S PERSPECTIVE</a:t>
            </a:r>
            <a:endParaRPr lang="en-ZA" b="1" i="1" dirty="0"/>
          </a:p>
        </p:txBody>
      </p:sp>
      <p:sp>
        <p:nvSpPr>
          <p:cNvPr id="5" name="Slide Number Placeholder 4"/>
          <p:cNvSpPr>
            <a:spLocks noGrp="1"/>
          </p:cNvSpPr>
          <p:nvPr>
            <p:ph type="sldNum" sz="quarter" idx="12"/>
          </p:nvPr>
        </p:nvSpPr>
        <p:spPr/>
        <p:txBody>
          <a:bodyPr/>
          <a:lstStyle/>
          <a:p>
            <a:fld id="{14FB0F13-8E0E-46E7-99F4-1DE7F617AC09}" type="slidenum">
              <a:rPr lang="en-ZA" smtClean="0"/>
              <a:pPr/>
              <a:t>1</a:t>
            </a:fld>
            <a:endParaRPr lang="en-ZA"/>
          </a:p>
        </p:txBody>
      </p:sp>
    </p:spTree>
    <p:extLst>
      <p:ext uri="{BB962C8B-B14F-4D97-AF65-F5344CB8AC3E}">
        <p14:creationId xmlns:p14="http://schemas.microsoft.com/office/powerpoint/2010/main" xmlns="" val="15269046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CONTINUED….</a:t>
            </a:r>
            <a:endParaRPr lang="en-ZA" dirty="0"/>
          </a:p>
        </p:txBody>
      </p:sp>
      <p:sp>
        <p:nvSpPr>
          <p:cNvPr id="3" name="Content Placeholder 2"/>
          <p:cNvSpPr>
            <a:spLocks noGrp="1"/>
          </p:cNvSpPr>
          <p:nvPr>
            <p:ph idx="1"/>
          </p:nvPr>
        </p:nvSpPr>
        <p:spPr/>
        <p:txBody>
          <a:bodyPr>
            <a:normAutofit lnSpcReduction="10000"/>
          </a:bodyPr>
          <a:lstStyle/>
          <a:p>
            <a:r>
              <a:rPr lang="en-ZA" b="1" dirty="0" smtClean="0"/>
              <a:t>PROJECTED SALARY INCREMENTS ARE NOTED IN BUDGETS BUT ARE SELDOM CONFIRMED WITH THE MINISTRY BEFORE IMPLEMENTATION ON THE ASSUMED BASIS OF ‘APPROVAL WITHOUT AMENDMENTS’ RECEIVED YET LOANS ARE NOT UNDERTAKEN WTHOUT THE MINISTER’S CONSENT EVEN WHEN BUDGET IS APPROVED WITHOUT AMENDMENTS… Need for consistency</a:t>
            </a:r>
          </a:p>
          <a:p>
            <a:r>
              <a:rPr lang="en-ZA" b="1" dirty="0" smtClean="0"/>
              <a:t>A NEED TO IMPROVE CASHFLOW MANAGEMENT AS MOST CASHFLOW BUDGETS SHOW A DEFICIT WITHIN THE 2ND QUARTER</a:t>
            </a:r>
          </a:p>
          <a:p>
            <a:r>
              <a:rPr lang="en-ZA" b="1" dirty="0" smtClean="0"/>
              <a:t>NOTED AN INCREASE IN BUDGETS FOR HOSPITALITY FOR COUNCIL MEETINGS…A POLICY SHOULD BE IN PLACE TO GUIDE WHEN COUNCILS CAN ENJOY LUNCHES BEFORE/DURING/OR AFTER COUNCIL MEETINGS</a:t>
            </a:r>
          </a:p>
          <a:p>
            <a:r>
              <a:rPr lang="en-ZA" b="1" dirty="0" smtClean="0"/>
              <a:t>LISTING ‘SPECIAL CAPITAL’ BUDGET ITEMS UNDER THE ACTUAL CAPITAL BUDGET</a:t>
            </a:r>
            <a:endParaRPr lang="en-ZA" b="1" dirty="0"/>
          </a:p>
        </p:txBody>
      </p:sp>
    </p:spTree>
    <p:extLst>
      <p:ext uri="{BB962C8B-B14F-4D97-AF65-F5344CB8AC3E}">
        <p14:creationId xmlns:p14="http://schemas.microsoft.com/office/powerpoint/2010/main" xmlns="" val="2937517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CONTINUED….</a:t>
            </a:r>
            <a:endParaRPr lang="en-ZA" dirty="0"/>
          </a:p>
        </p:txBody>
      </p:sp>
      <p:sp>
        <p:nvSpPr>
          <p:cNvPr id="3" name="Content Placeholder 2"/>
          <p:cNvSpPr>
            <a:spLocks noGrp="1"/>
          </p:cNvSpPr>
          <p:nvPr>
            <p:ph idx="1"/>
          </p:nvPr>
        </p:nvSpPr>
        <p:spPr/>
        <p:txBody>
          <a:bodyPr>
            <a:normAutofit lnSpcReduction="10000"/>
          </a:bodyPr>
          <a:lstStyle/>
          <a:p>
            <a:r>
              <a:rPr lang="en-ZA" b="1" dirty="0" smtClean="0"/>
              <a:t>LACK OF CIP BUDGET B/F TO BALANCE OVER BUDGETTED FOR CAPITAL ESTIMATES OR LACK OF NOTES SUPPORTING THE OVER BUDGET BY OWN SOURCE </a:t>
            </a:r>
            <a:r>
              <a:rPr lang="en-ZA" b="1" dirty="0" err="1" smtClean="0"/>
              <a:t>Etc</a:t>
            </a:r>
            <a:endParaRPr lang="en-ZA" b="1" dirty="0" smtClean="0"/>
          </a:p>
          <a:p>
            <a:r>
              <a:rPr lang="en-ZA" b="1" dirty="0" smtClean="0"/>
              <a:t>LACK OF SUBMISSION OF BUDGET ADVERTISEMENTS IN PRINT MEDIA AS EVIDENCE THAT BUDGET WAS ADVERTISED AS PER STIPULATED DAYS BEFORE SUBMISSION TO THE MINISTRY</a:t>
            </a:r>
            <a:r>
              <a:rPr lang="en-ZA" dirty="0" smtClean="0"/>
              <a:t>.</a:t>
            </a:r>
          </a:p>
          <a:p>
            <a:r>
              <a:rPr lang="en-ZA" b="1" dirty="0" smtClean="0"/>
              <a:t>LACK OF ALIGNMENT OF RESIDENTS’ INPUT TO BUDGET</a:t>
            </a:r>
          </a:p>
          <a:p>
            <a:r>
              <a:rPr lang="en-ZA" b="1" dirty="0" smtClean="0"/>
              <a:t>LACK OF SUBMISSION OF REQUIRED COPIES OF THE BUDGET TO MINISTRY</a:t>
            </a:r>
          </a:p>
          <a:p>
            <a:r>
              <a:rPr lang="en-ZA" b="1" dirty="0" smtClean="0"/>
              <a:t>AFTER THE BUDGET HAS BEEN APPROVED, LACK OF RATES BILLING SUBMISSIONS ON TIME ( Within the first 2 months of the new financial year, to enable the Ministry to forward such bills to the relevant Ministry on time)</a:t>
            </a:r>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smtClean="0"/>
          </a:p>
          <a:p>
            <a:endParaRPr lang="en-ZA" b="1" dirty="0"/>
          </a:p>
          <a:p>
            <a:endParaRPr lang="en-ZA" b="1" dirty="0"/>
          </a:p>
        </p:txBody>
      </p:sp>
    </p:spTree>
    <p:extLst>
      <p:ext uri="{BB962C8B-B14F-4D97-AF65-F5344CB8AC3E}">
        <p14:creationId xmlns:p14="http://schemas.microsoft.com/office/powerpoint/2010/main" xmlns="" val="2274965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t>THANK YOU….</a:t>
            </a:r>
            <a:endParaRPr lang="en-ZA" dirty="0"/>
          </a:p>
        </p:txBody>
      </p:sp>
      <p:sp>
        <p:nvSpPr>
          <p:cNvPr id="3" name="Text Placeholder 2"/>
          <p:cNvSpPr>
            <a:spLocks noGrp="1"/>
          </p:cNvSpPr>
          <p:nvPr>
            <p:ph type="body" idx="1"/>
          </p:nvPr>
        </p:nvSpPr>
        <p:spPr/>
        <p:txBody>
          <a:bodyPr/>
          <a:lstStyle/>
          <a:p>
            <a:pPr algn="ctr"/>
            <a:r>
              <a:rPr lang="en-ZA" b="1" i="1" dirty="0" smtClean="0"/>
              <a:t>COMMENTS &amp; QUESTIONS &amp; SUGGESTIONS WILL BE HIGHLY APPRECIATED…TO ASSIST THE MINISTRY’RAISE THE BAR’…</a:t>
            </a:r>
            <a:endParaRPr lang="en-ZA" b="1" i="1" dirty="0"/>
          </a:p>
        </p:txBody>
      </p:sp>
    </p:spTree>
    <p:extLst>
      <p:ext uri="{BB962C8B-B14F-4D97-AF65-F5344CB8AC3E}">
        <p14:creationId xmlns:p14="http://schemas.microsoft.com/office/powerpoint/2010/main" xmlns="" val="1581961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 OF RESPONSIBILITIES TO MINISTRIES - LEGAL NOTICE 25 OF 2009</a:t>
            </a:r>
            <a:endParaRPr lang="en-US" dirty="0"/>
          </a:p>
        </p:txBody>
      </p:sp>
      <p:sp>
        <p:nvSpPr>
          <p:cNvPr id="3" name="Content Placeholder 2"/>
          <p:cNvSpPr>
            <a:spLocks noGrp="1"/>
          </p:cNvSpPr>
          <p:nvPr>
            <p:ph idx="1"/>
          </p:nvPr>
        </p:nvSpPr>
        <p:spPr/>
        <p:txBody>
          <a:bodyPr/>
          <a:lstStyle/>
          <a:p>
            <a:r>
              <a:rPr lang="en-US" b="1" dirty="0" smtClean="0"/>
              <a:t>URBAN GOVERNMENT ADMINISTRATION</a:t>
            </a:r>
          </a:p>
          <a:p>
            <a:r>
              <a:rPr lang="en-US" b="1" dirty="0" smtClean="0"/>
              <a:t>URBAN DEVELOPMENT</a:t>
            </a:r>
          </a:p>
          <a:p>
            <a:r>
              <a:rPr lang="en-US" b="1" dirty="0" smtClean="0"/>
              <a:t>HOUSING &amp; HUMAN SETTLEMENTS</a:t>
            </a:r>
          </a:p>
          <a:p>
            <a:r>
              <a:rPr lang="en-US" b="1" dirty="0" smtClean="0"/>
              <a:t>NATIONAL FIRE &amp; EMERGENCY SERVICES</a:t>
            </a:r>
          </a:p>
          <a:p>
            <a:r>
              <a:rPr lang="en-US" b="1" dirty="0" smtClean="0"/>
              <a:t>SWAZILAND NATIONAL HOUSING BOARD</a:t>
            </a:r>
          </a:p>
          <a:p>
            <a:r>
              <a:rPr lang="en-US" b="1" dirty="0" smtClean="0"/>
              <a:t>CITY COUNCILS, TOWN COUNCILS &amp; TOWN BOARDS</a:t>
            </a:r>
            <a:endParaRPr lang="en-US" b="1" dirty="0"/>
          </a:p>
        </p:txBody>
      </p:sp>
    </p:spTree>
    <p:extLst>
      <p:ext uri="{BB962C8B-B14F-4D97-AF65-F5344CB8AC3E}">
        <p14:creationId xmlns:p14="http://schemas.microsoft.com/office/powerpoint/2010/main" xmlns="" val="3422264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THE DEPARTMENT OF URBAN GOVT’S OVERALL OBJECTIVES</a:t>
            </a:r>
            <a:endParaRPr lang="en-ZA" dirty="0"/>
          </a:p>
        </p:txBody>
      </p:sp>
      <p:sp>
        <p:nvSpPr>
          <p:cNvPr id="3" name="Content Placeholder 2"/>
          <p:cNvSpPr>
            <a:spLocks noGrp="1"/>
          </p:cNvSpPr>
          <p:nvPr>
            <p:ph idx="1"/>
          </p:nvPr>
        </p:nvSpPr>
        <p:spPr/>
        <p:txBody>
          <a:bodyPr>
            <a:normAutofit lnSpcReduction="10000"/>
          </a:bodyPr>
          <a:lstStyle/>
          <a:p>
            <a:r>
              <a:rPr lang="en-ZA" b="1" dirty="0" smtClean="0"/>
              <a:t>PROVIDES CAPACITY TO ULGS</a:t>
            </a:r>
          </a:p>
          <a:p>
            <a:r>
              <a:rPr lang="en-ZA" b="1" dirty="0" smtClean="0"/>
              <a:t>PROVIDES DIRECTION TO LOCAL GOVT DEVELOPMENT</a:t>
            </a:r>
          </a:p>
          <a:p>
            <a:r>
              <a:rPr lang="en-ZA" b="1" dirty="0" smtClean="0"/>
              <a:t>DEVELOPS LEGISLATION FOR THE DEVELOPMENT, MANAGEMENT, FINANCING &amp; MANAGEMENT OF RESOURCES FOR LOCAL GOVTS</a:t>
            </a:r>
          </a:p>
          <a:p>
            <a:r>
              <a:rPr lang="en-ZA" b="1" dirty="0" smtClean="0"/>
              <a:t>ENSURES ENFORCEMENT OF THE BUILDINGS, ENVIRONMENT &amp; PUBLIC HEALTH SAFETY LEGISLATION AND MANAGEMENT THEREOF</a:t>
            </a:r>
          </a:p>
          <a:p>
            <a:r>
              <a:rPr lang="en-ZA" b="1" dirty="0" smtClean="0"/>
              <a:t>ENSURES OF THE DEVELOPMENT OF PLANS FOR THE MANAGEMENT OF LOCAL GOVERNMENT</a:t>
            </a:r>
          </a:p>
          <a:p>
            <a:r>
              <a:rPr lang="en-ZA" b="1" dirty="0" smtClean="0"/>
              <a:t>RESPONDS TO EMERGING BEST PRACTICES &amp; CIRCULATE THEM TO LOCAL GOVERNMENT</a:t>
            </a:r>
          </a:p>
          <a:p>
            <a:r>
              <a:rPr lang="en-ZA" b="1" dirty="0" smtClean="0"/>
              <a:t>ADVISE MINISTER OF MATTERS RELATED TO LOCAL GOVERNMENT ADMINISTRATION &amp; MANAGEMENT</a:t>
            </a:r>
          </a:p>
          <a:p>
            <a:endParaRPr lang="en-ZA" dirty="0"/>
          </a:p>
        </p:txBody>
      </p:sp>
    </p:spTree>
    <p:extLst>
      <p:ext uri="{BB962C8B-B14F-4D97-AF65-F5344CB8AC3E}">
        <p14:creationId xmlns:p14="http://schemas.microsoft.com/office/powerpoint/2010/main" xmlns="" val="3837094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0600"/>
          </a:xfrm>
        </p:spPr>
        <p:txBody>
          <a:bodyPr/>
          <a:lstStyle/>
          <a:p>
            <a:r>
              <a:rPr lang="en-ZA" dirty="0" smtClean="0"/>
              <a:t>OVERVIEW OF BUDGET OBSERVATIONS</a:t>
            </a:r>
            <a:endParaRPr lang="en-ZA" dirty="0"/>
          </a:p>
        </p:txBody>
      </p:sp>
      <p:sp>
        <p:nvSpPr>
          <p:cNvPr id="3" name="Content Placeholder 2"/>
          <p:cNvSpPr>
            <a:spLocks noGrp="1"/>
          </p:cNvSpPr>
          <p:nvPr>
            <p:ph idx="1"/>
          </p:nvPr>
        </p:nvSpPr>
        <p:spPr>
          <a:xfrm>
            <a:off x="838200" y="1690686"/>
            <a:ext cx="10515600" cy="4351338"/>
          </a:xfrm>
        </p:spPr>
        <p:txBody>
          <a:bodyPr/>
          <a:lstStyle/>
          <a:p>
            <a:r>
              <a:rPr lang="en-ZA" b="1" dirty="0" smtClean="0"/>
              <a:t>THE OVERALL BUDGET PRESENTATION HAS IMPROVED</a:t>
            </a:r>
          </a:p>
          <a:p>
            <a:r>
              <a:rPr lang="en-ZA" b="1" dirty="0" smtClean="0"/>
              <a:t>THE BUDGET ACCURACY HAS ALSO IMPROVED</a:t>
            </a:r>
          </a:p>
          <a:p>
            <a:r>
              <a:rPr lang="en-ZA" b="1" dirty="0" smtClean="0"/>
              <a:t>DEPARTMENTAL BUDGETTING COMMENDED AND HOPE THE IMPLEMENTATION OF SUCH GOES WELL TOO</a:t>
            </a:r>
          </a:p>
          <a:p>
            <a:r>
              <a:rPr lang="en-ZA" b="1" dirty="0" smtClean="0"/>
              <a:t>SOME ULGS SUBMITTED THEIR BUDGETS USING MTEF FORMAT WHICH IS COMMENDED AS GOVERNMENT IS MOVING TOWARDS THAT DIRECTION EVENTUALLY</a:t>
            </a:r>
          </a:p>
          <a:p>
            <a:r>
              <a:rPr lang="en-ZA" b="1" dirty="0" smtClean="0"/>
              <a:t>THANK YOU TO SLGP CAPACITY BUILDING INITIATIVES</a:t>
            </a:r>
          </a:p>
          <a:p>
            <a:r>
              <a:rPr lang="en-ZA" b="1" dirty="0" smtClean="0"/>
              <a:t>PLEASE KEEP UP THE GOOD WORK</a:t>
            </a:r>
          </a:p>
          <a:p>
            <a:endParaRPr lang="en-ZA" dirty="0"/>
          </a:p>
        </p:txBody>
      </p:sp>
      <p:sp>
        <p:nvSpPr>
          <p:cNvPr id="4" name="5-Point Star 3"/>
          <p:cNvSpPr/>
          <p:nvPr/>
        </p:nvSpPr>
        <p:spPr>
          <a:xfrm>
            <a:off x="9117104" y="1515875"/>
            <a:ext cx="914400" cy="729783"/>
          </a:xfrm>
          <a:prstGeom prst="star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ZA"/>
          </a:p>
        </p:txBody>
      </p:sp>
    </p:spTree>
    <p:extLst>
      <p:ext uri="{BB962C8B-B14F-4D97-AF65-F5344CB8AC3E}">
        <p14:creationId xmlns:p14="http://schemas.microsoft.com/office/powerpoint/2010/main" xmlns="" val="3351436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BUDGET PRESENTATION FORMAT</a:t>
            </a:r>
            <a:endParaRPr lang="en-ZA" dirty="0"/>
          </a:p>
        </p:txBody>
      </p:sp>
      <p:sp>
        <p:nvSpPr>
          <p:cNvPr id="3" name="Content Placeholder 2"/>
          <p:cNvSpPr>
            <a:spLocks noGrp="1"/>
          </p:cNvSpPr>
          <p:nvPr>
            <p:ph idx="1"/>
          </p:nvPr>
        </p:nvSpPr>
        <p:spPr/>
        <p:txBody>
          <a:bodyPr>
            <a:normAutofit lnSpcReduction="10000"/>
          </a:bodyPr>
          <a:lstStyle/>
          <a:p>
            <a:r>
              <a:rPr lang="en-ZA" b="1" dirty="0" smtClean="0"/>
              <a:t>IN LINE WITH FINANCIAL REGULATIONS READ TOGETHER WITH THE URBAN GOVT. ACT AND VARIOUS MINISTERIAL CIRCULARS &amp; PFMA 2011</a:t>
            </a:r>
          </a:p>
          <a:p>
            <a:r>
              <a:rPr lang="en-ZA" b="1" dirty="0" smtClean="0"/>
              <a:t>KEY SUPPORTING DOCUMENTS INCLUDE:</a:t>
            </a:r>
          </a:p>
          <a:p>
            <a:pPr lvl="1"/>
            <a:r>
              <a:rPr lang="en-ZA" b="1" dirty="0" smtClean="0"/>
              <a:t>EXECUTIVE SUMMARY &amp; BUDGET NOTES</a:t>
            </a:r>
          </a:p>
          <a:p>
            <a:pPr lvl="1"/>
            <a:r>
              <a:rPr lang="en-ZA" b="1" dirty="0" smtClean="0"/>
              <a:t>INCOME &amp; EXPENDITURE SUMMARY/STATEMENT OF COMPREHENSIVE</a:t>
            </a:r>
          </a:p>
          <a:p>
            <a:pPr lvl="1"/>
            <a:r>
              <a:rPr lang="en-ZA" b="1" dirty="0" smtClean="0"/>
              <a:t>DEPARTMENTAL BUDGET ESTIMATES</a:t>
            </a:r>
          </a:p>
          <a:p>
            <a:pPr lvl="1"/>
            <a:r>
              <a:rPr lang="en-ZA" b="1" dirty="0" smtClean="0"/>
              <a:t>CAPITAL INVESTMENT PLAN</a:t>
            </a:r>
          </a:p>
          <a:p>
            <a:pPr lvl="1"/>
            <a:r>
              <a:rPr lang="en-ZA" b="1" dirty="0" smtClean="0"/>
              <a:t>LOAN SCHEDULE</a:t>
            </a:r>
          </a:p>
          <a:p>
            <a:pPr lvl="1"/>
            <a:r>
              <a:rPr lang="en-ZA" b="1" dirty="0" smtClean="0"/>
              <a:t>STAFF ESTABLISHMENT</a:t>
            </a:r>
          </a:p>
          <a:p>
            <a:pPr lvl="1"/>
            <a:r>
              <a:rPr lang="en-ZA" b="1" dirty="0" smtClean="0"/>
              <a:t>RATES SCHEDULE</a:t>
            </a:r>
          </a:p>
          <a:p>
            <a:pPr lvl="1"/>
            <a:r>
              <a:rPr lang="en-ZA" b="1" dirty="0" smtClean="0"/>
              <a:t>DETAILED BUDGET ITSELF</a:t>
            </a:r>
            <a:endParaRPr lang="en-ZA" b="1" dirty="0"/>
          </a:p>
        </p:txBody>
      </p:sp>
    </p:spTree>
    <p:extLst>
      <p:ext uri="{BB962C8B-B14F-4D97-AF65-F5344CB8AC3E}">
        <p14:creationId xmlns:p14="http://schemas.microsoft.com/office/powerpoint/2010/main" xmlns="" val="1791569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CIRCULARS OF 2007 &amp; 2011</a:t>
            </a:r>
            <a:endParaRPr lang="en-US" dirty="0"/>
          </a:p>
        </p:txBody>
      </p:sp>
      <p:sp>
        <p:nvSpPr>
          <p:cNvPr id="3" name="Content Placeholder 2"/>
          <p:cNvSpPr>
            <a:spLocks noGrp="1"/>
          </p:cNvSpPr>
          <p:nvPr>
            <p:ph idx="1"/>
          </p:nvPr>
        </p:nvSpPr>
        <p:spPr/>
        <p:txBody>
          <a:bodyPr/>
          <a:lstStyle/>
          <a:p>
            <a:r>
              <a:rPr lang="en-US" b="1" dirty="0" smtClean="0"/>
              <a:t>INTRODUCTION OF 5 YR IDPS WHICH HAVE THE FOLLOWING COMPONENTS:</a:t>
            </a:r>
          </a:p>
          <a:p>
            <a:pPr lvl="1"/>
            <a:r>
              <a:rPr lang="en-US" b="1" dirty="0" smtClean="0"/>
              <a:t>LOCAL PHYSICAL PLANNING SCEME</a:t>
            </a:r>
          </a:p>
          <a:p>
            <a:pPr lvl="1"/>
            <a:r>
              <a:rPr lang="en-US" b="1" dirty="0" smtClean="0"/>
              <a:t>INFRASTRUCTURE DEVELOPMENT PROGRAM</a:t>
            </a:r>
          </a:p>
          <a:p>
            <a:pPr lvl="1"/>
            <a:r>
              <a:rPr lang="en-US" b="1" dirty="0" smtClean="0"/>
              <a:t>LOCAL ECONOMIC DEVELOPMENT STRATEGINSTITUTIONAL CAPACITY BUILDING STRATEGY</a:t>
            </a:r>
          </a:p>
          <a:p>
            <a:pPr lvl="1"/>
            <a:r>
              <a:rPr lang="en-US" b="1" dirty="0" smtClean="0"/>
              <a:t>FINANCIAL VIABILITY STRATEGY</a:t>
            </a:r>
          </a:p>
          <a:p>
            <a:pPr lvl="1"/>
            <a:r>
              <a:rPr lang="en-US" b="1" dirty="0" smtClean="0"/>
              <a:t>DISASTER &amp; ENVIRONMENTAL MANAGEMENT</a:t>
            </a:r>
          </a:p>
          <a:p>
            <a:pPr lvl="1"/>
            <a:endParaRPr lang="en-US" b="1" dirty="0"/>
          </a:p>
        </p:txBody>
      </p:sp>
    </p:spTree>
    <p:extLst>
      <p:ext uri="{BB962C8B-B14F-4D97-AF65-F5344CB8AC3E}">
        <p14:creationId xmlns:p14="http://schemas.microsoft.com/office/powerpoint/2010/main" xmlns="" val="1428138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BUDGET ESTIMATES</a:t>
            </a:r>
            <a:endParaRPr lang="en-ZA" dirty="0"/>
          </a:p>
        </p:txBody>
      </p:sp>
      <p:sp>
        <p:nvSpPr>
          <p:cNvPr id="3" name="Content Placeholder 2"/>
          <p:cNvSpPr>
            <a:spLocks noGrp="1"/>
          </p:cNvSpPr>
          <p:nvPr>
            <p:ph idx="1"/>
          </p:nvPr>
        </p:nvSpPr>
        <p:spPr/>
        <p:txBody>
          <a:bodyPr/>
          <a:lstStyle/>
          <a:p>
            <a:r>
              <a:rPr lang="en-ZA" b="1" dirty="0" smtClean="0"/>
              <a:t>ARE SUBMITED IN LINE WITH SECTION 91 OF THE URBAN GOVT ACT NO 8 OF 1969</a:t>
            </a:r>
          </a:p>
          <a:p>
            <a:r>
              <a:rPr lang="en-ZA" b="1" dirty="0" smtClean="0"/>
              <a:t>THE HON MINISTER MAY, AFTER REVIEWING THE BUDGET ESTIMATES:</a:t>
            </a:r>
          </a:p>
          <a:p>
            <a:pPr lvl="1"/>
            <a:r>
              <a:rPr lang="en-ZA" b="1" dirty="0" smtClean="0"/>
              <a:t>APPROVE THEM WITHOUT AMENDMENTS</a:t>
            </a:r>
          </a:p>
          <a:p>
            <a:pPr lvl="1"/>
            <a:r>
              <a:rPr lang="en-ZA" b="1" dirty="0" smtClean="0"/>
              <a:t>APPROVE THEM WITH AMENDMENTS</a:t>
            </a:r>
          </a:p>
          <a:p>
            <a:pPr lvl="1"/>
            <a:r>
              <a:rPr lang="en-ZA" b="1" dirty="0" smtClean="0"/>
              <a:t>DISALLOWAW OR DISAPPROVE THE ESTIMATES AFTER HAVING GIVEN THE COUNCIL AN OPPORTUNITY OF MAKING REPRESENTATION ON ANY DISALLOWANCE.</a:t>
            </a:r>
            <a:endParaRPr lang="en-ZA" b="1" dirty="0"/>
          </a:p>
          <a:p>
            <a:pPr marL="93663" lvl="1" indent="363538"/>
            <a:r>
              <a:rPr lang="en-ZA" b="1" dirty="0" smtClean="0"/>
              <a:t>THE REASONS FOR DISALLOWANCE MAY VARY BUT ARE NOT VERY COMMON. </a:t>
            </a:r>
          </a:p>
          <a:p>
            <a:pPr marL="93663" lvl="1" indent="363538"/>
            <a:r>
              <a:rPr lang="en-ZA" b="1" smtClean="0"/>
              <a:t>THE HON MINISTER’S ROLE IS TO PROTECT THE RATEPAYERS AS WELL AS SUPPORT 	GROWTH WITHIN THE MUNICIPALITIES.</a:t>
            </a:r>
            <a:endParaRPr lang="en-ZA" b="1" dirty="0"/>
          </a:p>
        </p:txBody>
      </p:sp>
    </p:spTree>
    <p:extLst>
      <p:ext uri="{BB962C8B-B14F-4D97-AF65-F5344CB8AC3E}">
        <p14:creationId xmlns:p14="http://schemas.microsoft.com/office/powerpoint/2010/main" xmlns="" val="1109262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COMMON BUDGET SUBMISSION ERRORS</a:t>
            </a:r>
            <a:endParaRPr lang="en-ZA" dirty="0"/>
          </a:p>
        </p:txBody>
      </p:sp>
      <p:sp>
        <p:nvSpPr>
          <p:cNvPr id="3" name="Content Placeholder 2"/>
          <p:cNvSpPr>
            <a:spLocks noGrp="1"/>
          </p:cNvSpPr>
          <p:nvPr>
            <p:ph idx="1"/>
          </p:nvPr>
        </p:nvSpPr>
        <p:spPr/>
        <p:txBody>
          <a:bodyPr>
            <a:normAutofit/>
          </a:bodyPr>
          <a:lstStyle/>
          <a:p>
            <a:r>
              <a:rPr lang="en-ZA" b="1" dirty="0" smtClean="0"/>
              <a:t>THE EXECUTIVE SUMMARY MAY SOMETIMES CONFLICT WITH ACTUAL ESTIMATES (Due to various factors including continuous amendments to the draft budget – cuts by Treasury </a:t>
            </a:r>
            <a:r>
              <a:rPr lang="en-ZA" b="1" dirty="0" err="1" smtClean="0"/>
              <a:t>dept</a:t>
            </a:r>
            <a:r>
              <a:rPr lang="en-ZA" b="1" dirty="0" smtClean="0"/>
              <a:t>)</a:t>
            </a:r>
          </a:p>
          <a:p>
            <a:r>
              <a:rPr lang="en-ZA" b="1" dirty="0" smtClean="0"/>
              <a:t>LACK OF APPROPRIATE ‘GRAND SUMMARY’ / COMPREHENSIVE INC &amp; EXP</a:t>
            </a:r>
          </a:p>
          <a:p>
            <a:r>
              <a:rPr lang="en-ZA" b="1" dirty="0" smtClean="0"/>
              <a:t>LACK OF LOAN SCHEDULE ( sometimes this is proposed in notes, briefly)</a:t>
            </a:r>
          </a:p>
          <a:p>
            <a:r>
              <a:rPr lang="en-ZA" b="1" dirty="0" smtClean="0"/>
              <a:t>LACK OF RATES ASSESSMENT SCHEDULE (Confirming the rates budgeted for)</a:t>
            </a:r>
          </a:p>
          <a:p>
            <a:r>
              <a:rPr lang="en-ZA" b="1" dirty="0" smtClean="0"/>
              <a:t>INCONSISTENCY NOTED IN COMPREHENSIVE BUDGET SUMMARY PRESENTED EITHER BY DEPARTMENTS OR BY THE WAY WE SUBMIT QUARTERLY REPORTS TO PARLIAMENT</a:t>
            </a:r>
            <a:endParaRPr lang="en-ZA" b="1" dirty="0"/>
          </a:p>
        </p:txBody>
      </p:sp>
    </p:spTree>
    <p:extLst>
      <p:ext uri="{BB962C8B-B14F-4D97-AF65-F5344CB8AC3E}">
        <p14:creationId xmlns:p14="http://schemas.microsoft.com/office/powerpoint/2010/main" xmlns="" val="40774282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OTHER ‘ERRORS’ NOTED…</a:t>
            </a:r>
            <a:endParaRPr lang="en-ZA" dirty="0"/>
          </a:p>
        </p:txBody>
      </p:sp>
      <p:sp>
        <p:nvSpPr>
          <p:cNvPr id="3" name="Content Placeholder 2"/>
          <p:cNvSpPr>
            <a:spLocks noGrp="1"/>
          </p:cNvSpPr>
          <p:nvPr>
            <p:ph idx="1"/>
          </p:nvPr>
        </p:nvSpPr>
        <p:spPr/>
        <p:txBody>
          <a:bodyPr/>
          <a:lstStyle/>
          <a:p>
            <a:r>
              <a:rPr lang="en-ZA" b="1" dirty="0" smtClean="0"/>
              <a:t>BUDGETS REFLECT A ‘HIDDEN’ DEFICIT YET PRESENTED AS A SURPLUS (Due to zero based budgeting and also full budget of rates billed </a:t>
            </a:r>
            <a:r>
              <a:rPr lang="en-ZA" b="1" i="1" dirty="0" err="1" smtClean="0"/>
              <a:t>visavi</a:t>
            </a:r>
            <a:r>
              <a:rPr lang="en-ZA" b="1" dirty="0" smtClean="0"/>
              <a:t> actuals received or projected income from rates expected) </a:t>
            </a:r>
          </a:p>
          <a:p>
            <a:pPr marL="0" indent="0">
              <a:buNone/>
            </a:pPr>
            <a:r>
              <a:rPr lang="en-ZA" b="1" dirty="0" smtClean="0"/>
              <a:t>	In such instances, budgets should reflect a ‘healthy’ surplus in case of 	non collection of projected rates to balance off the ‘deficit’</a:t>
            </a:r>
          </a:p>
          <a:p>
            <a:r>
              <a:rPr lang="en-ZA" b="1" dirty="0" smtClean="0"/>
              <a:t>BUDGETS WHEN ANALYZED AGAINST THE CASHFLOW STATEMENTS SUBMITTED REFLECT A DEFICIT BUDGET EVEN WHEN SUBMITTED AS A SURPLUS BUDGET</a:t>
            </a:r>
          </a:p>
          <a:p>
            <a:r>
              <a:rPr lang="en-ZA" b="1" dirty="0" smtClean="0"/>
              <a:t>ATEMPTS TO LINK BUDGET TO STRATEGY IS APPRECIATED BUT THE MINISTRY FEELS THERE IS A LOT MORE THAT CAN BE DONE</a:t>
            </a:r>
          </a:p>
          <a:p>
            <a:endParaRPr lang="en-ZA" b="1" dirty="0"/>
          </a:p>
        </p:txBody>
      </p:sp>
    </p:spTree>
    <p:extLst>
      <p:ext uri="{BB962C8B-B14F-4D97-AF65-F5344CB8AC3E}">
        <p14:creationId xmlns:p14="http://schemas.microsoft.com/office/powerpoint/2010/main" xmlns="" val="1860715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153</TotalTime>
  <Words>730</Words>
  <Application>Microsoft Office PowerPoint</Application>
  <PresentationFormat>Custom</PresentationFormat>
  <Paragraphs>107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Facet</vt:lpstr>
      <vt:lpstr>LAMAS WORKSHOP</vt:lpstr>
      <vt:lpstr>ASSIGNMENT OF RESPONSIBILITIES TO MINISTRIES - LEGAL NOTICE 25 OF 2009</vt:lpstr>
      <vt:lpstr>THE DEPARTMENT OF URBAN GOVT’S OVERALL OBJECTIVES</vt:lpstr>
      <vt:lpstr>OVERVIEW OF BUDGET OBSERVATIONS</vt:lpstr>
      <vt:lpstr>BUDGET PRESENTATION FORMAT</vt:lpstr>
      <vt:lpstr>BUDGET CIRCULARS OF 2007 &amp; 2011</vt:lpstr>
      <vt:lpstr>BUDGET ESTIMATES</vt:lpstr>
      <vt:lpstr>COMMON BUDGET SUBMISSION ERRORS</vt:lpstr>
      <vt:lpstr>OTHER ‘ERRORS’ NOTED…</vt:lpstr>
      <vt:lpstr>CONTINUED….</vt:lpstr>
      <vt:lpstr>CONTINUED….</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LAMAS WORKSHOP</dc:title>
  <dc:creator>Madonsela</dc:creator>
  <cp:lastModifiedBy>Elections</cp:lastModifiedBy>
  <cp:revision>32</cp:revision>
  <dcterms:created xsi:type="dcterms:W3CDTF">2017-03-30T16:36:10Z</dcterms:created>
  <dcterms:modified xsi:type="dcterms:W3CDTF">2017-04-06T14:30:42Z</dcterms:modified>
</cp:coreProperties>
</file>