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020" r:id="rId1"/>
  </p:sldMasterIdLst>
  <p:notesMasterIdLst>
    <p:notesMasterId r:id="rId23"/>
  </p:notesMasterIdLst>
  <p:sldIdLst>
    <p:sldId id="256" r:id="rId2"/>
    <p:sldId id="284" r:id="rId3"/>
    <p:sldId id="258" r:id="rId4"/>
    <p:sldId id="285" r:id="rId5"/>
    <p:sldId id="286" r:id="rId6"/>
    <p:sldId id="298" r:id="rId7"/>
    <p:sldId id="287" r:id="rId8"/>
    <p:sldId id="291" r:id="rId9"/>
    <p:sldId id="294" r:id="rId10"/>
    <p:sldId id="293" r:id="rId11"/>
    <p:sldId id="259" r:id="rId12"/>
    <p:sldId id="297" r:id="rId13"/>
    <p:sldId id="288" r:id="rId14"/>
    <p:sldId id="292" r:id="rId15"/>
    <p:sldId id="260" r:id="rId16"/>
    <p:sldId id="289" r:id="rId17"/>
    <p:sldId id="290" r:id="rId18"/>
    <p:sldId id="295" r:id="rId19"/>
    <p:sldId id="296" r:id="rId20"/>
    <p:sldId id="262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2DE36-B565-480E-A2D9-D8A298F66113}" type="datetimeFigureOut">
              <a:rPr lang="en-GB" smtClean="0"/>
              <a:pPr/>
              <a:t>06/04/2017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11707-8B53-4F72-9FC7-362B6FBB70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26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 txBox="1"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endParaRPr dirty="0"/>
          </a:p>
        </p:txBody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fontScale="25000" lnSpcReduction="20000"/>
          </a:bodyPr>
          <a:lstStyle/>
          <a:p>
            <a:pPr lvl="0"/>
            <a:endParaRPr dirty="0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idx="10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>
              <a:defRPr>
                <a:latin typeface="Calibri"/>
              </a:defRPr>
            </a:lvl1pPr>
          </a:lstStyle>
          <a:p>
            <a:fld id="{8B38DBA3-52F9-4AF4-A6A4-FA4D7DB2F99C}" type="slidenum">
              <a:rPr/>
              <a:pPr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1634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11707-8B53-4F72-9FC7-362B6FBB7014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270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 txBox="1"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endParaRPr/>
          </a:p>
        </p:txBody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fontScale="25000" lnSpcReduction="20000"/>
          </a:bodyPr>
          <a:lstStyle/>
          <a:p>
            <a:pPr lvl="0"/>
            <a:endParaRPr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idx="10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>
              <a:defRPr>
                <a:latin typeface="Calibri"/>
              </a:defRPr>
            </a:lvl1pPr>
          </a:lstStyle>
          <a:p>
            <a:fld id="{8B38DBA3-52F9-4AF4-A6A4-FA4D7DB2F99C}" type="slidenum">
              <a:rPr/>
              <a:pPr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106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8DBA3-52F9-4AF4-A6A4-FA4D7DB2F99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chemeClr val="bg2">
                <a:lumMod val="75000"/>
              </a:schemeClr>
            </a:gs>
            <a:gs pos="100000">
              <a:schemeClr val="bg2"/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700087" y="4032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/>
          </a:bodyPr>
          <a:lstStyle/>
          <a:p>
            <a:pPr lvl="0"/>
            <a:r>
              <a:rPr lang="en-GB" sz="3600" b="1" dirty="0" smtClean="0">
                <a:latin typeface="Bookman Old Style"/>
              </a:rPr>
              <a:t>COMMUNITY ENGAGEMENT IN EZULWINI</a:t>
            </a:r>
            <a:endParaRPr sz="3600" b="1" i="0" u="none" strike="noStrike" dirty="0">
              <a:latin typeface="Bookman Old Style"/>
            </a:endParaRP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1960562"/>
            <a:ext cx="6400800" cy="4780806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fontScale="77500" lnSpcReduction="20000"/>
          </a:bodyPr>
          <a:lstStyle/>
          <a:p>
            <a:pPr marL="0" lvl="0" indent="0" algn="ctr">
              <a:buNone/>
            </a:pPr>
            <a:endParaRPr lang="en-GB" b="1" i="0" u="none" strike="noStrike" dirty="0" smtClean="0">
              <a:solidFill>
                <a:srgbClr val="000000"/>
              </a:solidFill>
              <a:latin typeface="Bookman Old Style"/>
            </a:endParaRPr>
          </a:p>
          <a:p>
            <a:pPr marL="0" lvl="0" indent="0" algn="ctr">
              <a:buNone/>
            </a:pPr>
            <a:endParaRPr lang="en-GB" b="1" dirty="0">
              <a:solidFill>
                <a:srgbClr val="000000"/>
              </a:solidFill>
              <a:latin typeface="Bookman Old Style"/>
            </a:endParaRPr>
          </a:p>
          <a:p>
            <a:pPr marL="0" lvl="0" indent="0" algn="ctr">
              <a:buNone/>
            </a:pPr>
            <a:endParaRPr lang="en-GB" b="1" i="0" u="none" strike="noStrike" dirty="0" smtClean="0">
              <a:solidFill>
                <a:srgbClr val="000000"/>
              </a:solidFill>
              <a:latin typeface="Bookman Old Style"/>
            </a:endParaRPr>
          </a:p>
          <a:p>
            <a:pPr marL="0" lvl="0" indent="0" algn="ctr">
              <a:buNone/>
            </a:pPr>
            <a:endParaRPr lang="en-GB" b="1" dirty="0" smtClean="0">
              <a:solidFill>
                <a:srgbClr val="000000"/>
              </a:solidFill>
              <a:latin typeface="Bookman Old Style"/>
            </a:endParaRPr>
          </a:p>
          <a:p>
            <a:pPr marL="0" lvl="0" indent="0" algn="ctr">
              <a:buNone/>
            </a:pPr>
            <a:endParaRPr lang="en-GB" b="1" dirty="0">
              <a:solidFill>
                <a:srgbClr val="000000"/>
              </a:solidFill>
              <a:latin typeface="Bookman Old Style"/>
            </a:endParaRPr>
          </a:p>
          <a:p>
            <a:pPr marL="0" lvl="0" indent="0" algn="ctr">
              <a:buNone/>
            </a:pPr>
            <a:endParaRPr lang="en-GB" b="1" dirty="0" smtClean="0">
              <a:solidFill>
                <a:srgbClr val="000000"/>
              </a:solidFill>
              <a:latin typeface="Bookman Old Style"/>
            </a:endParaRPr>
          </a:p>
          <a:p>
            <a:pPr marL="0" lvl="0" indent="0" algn="ctr">
              <a:buNone/>
            </a:pPr>
            <a:endParaRPr lang="en-GB" b="1" dirty="0">
              <a:solidFill>
                <a:srgbClr val="000000"/>
              </a:solidFill>
              <a:latin typeface="Bookman Old Style"/>
            </a:endParaRPr>
          </a:p>
          <a:p>
            <a:pPr marL="0" lvl="0" indent="0" algn="ctr">
              <a:buNone/>
            </a:pPr>
            <a:endParaRPr lang="en-GB" sz="3000" b="1" dirty="0" smtClean="0">
              <a:solidFill>
                <a:srgbClr val="000000"/>
              </a:solidFill>
              <a:latin typeface="Bookman Old Style"/>
            </a:endParaRPr>
          </a:p>
          <a:p>
            <a:pPr marL="0" lvl="0" indent="0" algn="ctr">
              <a:buNone/>
            </a:pPr>
            <a:endParaRPr lang="en-GB" sz="3000" b="1" dirty="0">
              <a:solidFill>
                <a:srgbClr val="000000"/>
              </a:solidFill>
              <a:latin typeface="Bookman Old Style"/>
            </a:endParaRPr>
          </a:p>
          <a:p>
            <a:pPr marL="0" lvl="0" indent="0" algn="ctr">
              <a:buNone/>
            </a:pPr>
            <a:endParaRPr lang="en-GB" sz="3000" b="1" dirty="0" smtClean="0">
              <a:solidFill>
                <a:srgbClr val="000000"/>
              </a:solidFill>
              <a:latin typeface="Bookman Old Style"/>
            </a:endParaRPr>
          </a:p>
          <a:p>
            <a:pPr marL="0" lvl="0" indent="0" algn="ctr">
              <a:buNone/>
            </a:pPr>
            <a:r>
              <a:rPr lang="en-GB" sz="3000" b="1" dirty="0" err="1" smtClean="0">
                <a:solidFill>
                  <a:srgbClr val="000000"/>
                </a:solidFill>
                <a:latin typeface="Bookman Old Style"/>
              </a:rPr>
              <a:t>Vusumutiwendvodza</a:t>
            </a:r>
            <a:r>
              <a:rPr lang="en-GB" sz="3000" b="1" dirty="0" smtClean="0">
                <a:solidFill>
                  <a:srgbClr val="000000"/>
                </a:solidFill>
                <a:latin typeface="Bookman Old Style"/>
              </a:rPr>
              <a:t> </a:t>
            </a:r>
            <a:r>
              <a:rPr lang="en-GB" sz="3000" b="1" dirty="0" err="1" smtClean="0">
                <a:solidFill>
                  <a:srgbClr val="000000"/>
                </a:solidFill>
                <a:latin typeface="Bookman Old Style"/>
              </a:rPr>
              <a:t>Matsebula</a:t>
            </a:r>
            <a:r>
              <a:rPr lang="en-GB" sz="3000" b="1" dirty="0" smtClean="0">
                <a:solidFill>
                  <a:srgbClr val="000000"/>
                </a:solidFill>
                <a:latin typeface="Bookman Old Style"/>
              </a:rPr>
              <a:t> </a:t>
            </a:r>
          </a:p>
          <a:p>
            <a:pPr marL="0" lvl="0" indent="0" algn="ctr">
              <a:buNone/>
            </a:pPr>
            <a:r>
              <a:rPr lang="en-GB" sz="3000" b="1" dirty="0" smtClean="0">
                <a:solidFill>
                  <a:srgbClr val="000000"/>
                </a:solidFill>
                <a:latin typeface="Bookman Old Style"/>
              </a:rPr>
              <a:t>- Town Clerk/CEO</a:t>
            </a:r>
            <a:endParaRPr lang="en-GB" sz="3000" b="1" dirty="0">
              <a:solidFill>
                <a:srgbClr val="000000"/>
              </a:solidFill>
              <a:latin typeface="Bookman Old Style"/>
            </a:endParaRPr>
          </a:p>
          <a:p>
            <a:pPr marL="0" lvl="0" indent="0" algn="ctr">
              <a:buNone/>
            </a:pPr>
            <a:endParaRPr lang="en-GB" b="1" i="0" u="none" strike="noStrike" dirty="0" smtClean="0">
              <a:solidFill>
                <a:srgbClr val="000000"/>
              </a:solidFill>
              <a:latin typeface="Bookman Old Style"/>
            </a:endParaRPr>
          </a:p>
          <a:p>
            <a:pPr marL="0" lvl="0" indent="0" algn="ctr">
              <a:buNone/>
            </a:pPr>
            <a:endParaRPr lang="en-GB" b="1" dirty="0">
              <a:solidFill>
                <a:srgbClr val="000000"/>
              </a:solidFill>
              <a:latin typeface="Bookman Old Style"/>
            </a:endParaRPr>
          </a:p>
          <a:p>
            <a:pPr marL="0" lvl="0" indent="0" algn="ctr">
              <a:buNone/>
            </a:pPr>
            <a:endParaRPr lang="en-GB" b="1" i="0" u="none" strike="noStrike" dirty="0" smtClean="0">
              <a:solidFill>
                <a:srgbClr val="000000"/>
              </a:solidFill>
              <a:latin typeface="Bookman Old Style"/>
            </a:endParaRPr>
          </a:p>
          <a:p>
            <a:pPr marL="0" lvl="0" indent="0" algn="ctr">
              <a:buNone/>
            </a:pPr>
            <a:endParaRPr b="1" i="0" u="none" strike="noStrike" dirty="0">
              <a:solidFill>
                <a:srgbClr val="000000"/>
              </a:solidFill>
              <a:latin typeface="Bookman Old Style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40780" y="1873250"/>
            <a:ext cx="4291013" cy="321786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949280"/>
            <a:ext cx="8229600" cy="648072"/>
          </a:xfrm>
        </p:spPr>
        <p:txBody>
          <a:bodyPr>
            <a:normAutofit/>
          </a:bodyPr>
          <a:lstStyle/>
          <a:p>
            <a:r>
              <a:rPr lang="en-ZA" sz="3600" b="1" dirty="0" smtClean="0"/>
              <a:t>School fees sponsorship</a:t>
            </a:r>
            <a:endParaRPr lang="en-ZA" sz="3600" b="1" dirty="0"/>
          </a:p>
        </p:txBody>
      </p:sp>
      <p:pic>
        <p:nvPicPr>
          <p:cNvPr id="3074" name="Picture 2" descr="C:\Users\user\Desktop\AMICAALL3\IMG_44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7020781" cy="468052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5819124"/>
            <a:ext cx="1347333" cy="908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 lang="en-GB" b="1" dirty="0" smtClean="0">
                <a:latin typeface="Calibri"/>
              </a:rPr>
              <a:t>Youth Health Clubs</a:t>
            </a:r>
            <a:endParaRPr b="1" dirty="0">
              <a:latin typeface="Calibri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251520" y="1124744"/>
            <a:ext cx="8613080" cy="5423693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lnSpcReduction="10000"/>
          </a:bodyPr>
          <a:lstStyle/>
          <a:p>
            <a:pPr marL="0" indent="0" algn="just"/>
            <a:r>
              <a:rPr lang="en-GB" dirty="0" smtClean="0"/>
              <a:t>The Municipality has also been a co-ordinator for Kobe High  School Community Service training which engages students who volunteer in the children's centres.</a:t>
            </a:r>
          </a:p>
          <a:p>
            <a:pPr marL="0" indent="0" algn="just"/>
            <a:r>
              <a:rPr lang="en-GB" dirty="0" smtClean="0"/>
              <a:t>This allows the youth of the Urban area interact with other young people and somehow have positive impact towards their lives and the lives of the children in the centres</a:t>
            </a:r>
          </a:p>
          <a:p>
            <a:pPr marL="0" indent="0" algn="just"/>
            <a:r>
              <a:rPr lang="en-GB" dirty="0"/>
              <a:t> </a:t>
            </a:r>
            <a:r>
              <a:rPr lang="en-GB" dirty="0" smtClean="0"/>
              <a:t>Students have given towards the improvement of the centres by, teaching donating food, and painting the centres as well.</a:t>
            </a:r>
          </a:p>
          <a:p>
            <a:pPr marL="0" lvl="0" indent="0">
              <a:buNone/>
            </a:pP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5938595"/>
            <a:ext cx="1347333" cy="908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195561"/>
            <a:ext cx="8229599" cy="473799"/>
          </a:xfrm>
        </p:spPr>
        <p:txBody>
          <a:bodyPr>
            <a:normAutofit fontScale="90000"/>
          </a:bodyPr>
          <a:lstStyle/>
          <a:p>
            <a:r>
              <a:rPr lang="en-ZA" sz="2800" b="1" dirty="0" smtClean="0"/>
              <a:t>Community Service</a:t>
            </a:r>
            <a:endParaRPr lang="en-GB" sz="2800" b="1" dirty="0"/>
          </a:p>
        </p:txBody>
      </p:sp>
      <p:pic>
        <p:nvPicPr>
          <p:cNvPr id="4098" name="Picture 2" descr="Y:\100OLYMP\P9040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6875107" cy="540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262" y="5929503"/>
            <a:ext cx="1347333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3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AMICAALL 2016 Oct\IMG_5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05862"/>
            <a:ext cx="6768752" cy="5067353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59" y="5915593"/>
            <a:ext cx="8230313" cy="964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3262" y="5805264"/>
            <a:ext cx="1347333" cy="908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ZA" b="1" dirty="0" smtClean="0"/>
              <a:t>Youth Dialogues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en-ZA" dirty="0"/>
          </a:p>
        </p:txBody>
      </p:sp>
      <p:pic>
        <p:nvPicPr>
          <p:cNvPr id="1026" name="Picture 2" descr="C:\Users\user\Desktop\AMICAALL 2016 Oct\IMG_20161019_150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122192" cy="500141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019" y="5887995"/>
            <a:ext cx="1347333" cy="908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anchor="ctr">
            <a:normAutofit/>
          </a:bodyPr>
          <a:lstStyle/>
          <a:p>
            <a:pPr lvl="0"/>
            <a:r>
              <a:rPr lang="en-GB" b="1" dirty="0" smtClean="0">
                <a:latin typeface="Calibri"/>
              </a:rPr>
              <a:t>Environmental</a:t>
            </a:r>
            <a:endParaRPr b="1" dirty="0">
              <a:latin typeface="Calibri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635000" y="1552575"/>
            <a:ext cx="8229600" cy="4995862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 lang="en-GB" dirty="0" smtClean="0"/>
              <a:t>Waste is an issue in Ezulwini and mostly in the outskirts of the town where there are non- existent waste management systems</a:t>
            </a:r>
          </a:p>
          <a:p>
            <a:pPr lvl="0"/>
            <a:r>
              <a:rPr lang="en-GB" dirty="0" smtClean="0"/>
              <a:t>During the SADC Summit the Municiaplity was able to collaborate with Mvutjini youth and the Nshakabili youth.</a:t>
            </a:r>
          </a:p>
          <a:p>
            <a:pPr lvl="0"/>
            <a:r>
              <a:rPr lang="en-GB" dirty="0" smtClean="0"/>
              <a:t>From there the local authority has forged a relationship to have regular clean-up campaigns. </a:t>
            </a:r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>
              <a:buNone/>
            </a:pP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5949617"/>
            <a:ext cx="1347333" cy="908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024727"/>
            <a:ext cx="8229600" cy="1347473"/>
          </a:xfrm>
        </p:spPr>
        <p:txBody>
          <a:bodyPr>
            <a:noAutofit/>
          </a:bodyPr>
          <a:lstStyle/>
          <a:p>
            <a:r>
              <a:rPr lang="en-ZA" sz="2400" b="1" dirty="0" smtClean="0"/>
              <a:t>Lobamba Conservation Club: SEA donated skip bins to Lobamba and the Municipality assist with transportation of waste.</a:t>
            </a: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45259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8" name="Picture 4" descr="F:\P5190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98764"/>
            <a:ext cx="4330895" cy="4422164"/>
          </a:xfrm>
          <a:prstGeom prst="rect">
            <a:avLst/>
          </a:prstGeom>
          <a:noFill/>
        </p:spPr>
      </p:pic>
      <p:pic>
        <p:nvPicPr>
          <p:cNvPr id="3074" name="Picture 2" descr="F:\P51901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59" y="498764"/>
            <a:ext cx="4211960" cy="442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344" y="5925733"/>
            <a:ext cx="1347333" cy="908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151910"/>
            <a:ext cx="8229600" cy="706090"/>
          </a:xfrm>
        </p:spPr>
        <p:txBody>
          <a:bodyPr>
            <a:normAutofit/>
          </a:bodyPr>
          <a:lstStyle/>
          <a:p>
            <a:r>
              <a:rPr lang="en-ZA" sz="2800" b="1" dirty="0" smtClean="0"/>
              <a:t>Mvutjini Parish youth clean- up campaign</a:t>
            </a:r>
            <a:endParaRPr lang="en-ZA" sz="2800" b="1" dirty="0"/>
          </a:p>
        </p:txBody>
      </p:sp>
      <p:pic>
        <p:nvPicPr>
          <p:cNvPr id="1026" name="Picture 2" descr="C:\Users\user\Desktop\13428459_1049129438511128_1860968944866222061_n[2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954052" y="-620020"/>
            <a:ext cx="5256584" cy="773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285" y="6021288"/>
            <a:ext cx="1133725" cy="764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229600" cy="720080"/>
          </a:xfrm>
        </p:spPr>
        <p:txBody>
          <a:bodyPr>
            <a:noAutofit/>
          </a:bodyPr>
          <a:lstStyle/>
          <a:p>
            <a:r>
              <a:rPr lang="en-ZA" sz="2800" b="1" dirty="0" smtClean="0"/>
              <a:t>Mvutjini</a:t>
            </a:r>
            <a:endParaRPr lang="en-ZA" sz="2800" b="1" dirty="0"/>
          </a:p>
        </p:txBody>
      </p:sp>
      <p:pic>
        <p:nvPicPr>
          <p:cNvPr id="2050" name="Picture 2" descr="C:\Users\user\Desktop\13434728_893244740776387_7992441742989108867_n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3"/>
            <a:ext cx="6851196" cy="468052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5855128"/>
            <a:ext cx="1347333" cy="908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229600" cy="864096"/>
          </a:xfrm>
        </p:spPr>
        <p:txBody>
          <a:bodyPr>
            <a:noAutofit/>
          </a:bodyPr>
          <a:lstStyle/>
          <a:p>
            <a:r>
              <a:rPr lang="en-ZA" sz="2400" b="1" dirty="0" smtClean="0"/>
              <a:t>Ezulwini Municipality as a vaccination centre for the greater Ezulwini. The Ministry of Agriculture collaborates with local authority to combat zoonotic diseases.</a:t>
            </a:r>
            <a:endParaRPr lang="en-ZA" sz="2400" b="1" dirty="0"/>
          </a:p>
        </p:txBody>
      </p:sp>
      <p:pic>
        <p:nvPicPr>
          <p:cNvPr id="2050" name="Picture 2" descr="Y:\100OLYMP\P11627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524328" cy="453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253" y="5927136"/>
            <a:ext cx="1347333" cy="908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313" y="188640"/>
            <a:ext cx="8229600" cy="1143000"/>
          </a:xfrm>
        </p:spPr>
        <p:txBody>
          <a:bodyPr/>
          <a:lstStyle/>
          <a:p>
            <a:r>
              <a:rPr lang="en-GB" b="1" dirty="0" smtClean="0"/>
              <a:t>Introduction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Ezulwini is physically located along the Mbabane – </a:t>
            </a:r>
            <a:r>
              <a:rPr lang="en-GB" dirty="0" err="1" smtClean="0"/>
              <a:t>Manzini</a:t>
            </a:r>
            <a:r>
              <a:rPr lang="en-GB" dirty="0" smtClean="0"/>
              <a:t> corridor.</a:t>
            </a:r>
          </a:p>
          <a:p>
            <a:r>
              <a:rPr lang="en-GB" dirty="0" smtClean="0"/>
              <a:t>Surrounding areas to </a:t>
            </a:r>
            <a:r>
              <a:rPr lang="en-GB" dirty="0" err="1" smtClean="0"/>
              <a:t>Ezulwini</a:t>
            </a:r>
            <a:r>
              <a:rPr lang="en-GB" dirty="0" smtClean="0"/>
              <a:t> Municipality are; Lobamba, Mvutjini, </a:t>
            </a:r>
            <a:r>
              <a:rPr lang="en-GB" dirty="0" err="1" smtClean="0"/>
              <a:t>Buka</a:t>
            </a:r>
            <a:r>
              <a:rPr lang="en-GB" dirty="0" smtClean="0"/>
              <a:t>, </a:t>
            </a:r>
            <a:r>
              <a:rPr lang="en-GB" dirty="0" err="1" smtClean="0"/>
              <a:t>Gelekeceni</a:t>
            </a:r>
            <a:r>
              <a:rPr lang="en-GB" dirty="0" smtClean="0"/>
              <a:t> , </a:t>
            </a:r>
            <a:r>
              <a:rPr lang="en-GB" dirty="0" err="1" smtClean="0"/>
              <a:t>Nshakabili</a:t>
            </a:r>
            <a:r>
              <a:rPr lang="en-GB" dirty="0" smtClean="0"/>
              <a:t> and </a:t>
            </a:r>
            <a:r>
              <a:rPr lang="en-GB" dirty="0" err="1" smtClean="0"/>
              <a:t>Nyonyane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Lobamba and Mvutjini being the closest areas to the Town.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5854533"/>
            <a:ext cx="1347333" cy="908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anchor="ctr">
            <a:normAutofit/>
          </a:bodyPr>
          <a:lstStyle/>
          <a:p>
            <a:pPr lvl="0"/>
            <a:r>
              <a:rPr lang="en-GB" b="1" dirty="0" smtClean="0">
                <a:latin typeface="Calibri"/>
              </a:rPr>
              <a:t>Crime Prevention</a:t>
            </a:r>
            <a:endParaRPr b="1" dirty="0">
              <a:latin typeface="Calibri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635000" y="1552575"/>
            <a:ext cx="8229600" cy="4995862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fontScale="92500" lnSpcReduction="10000"/>
          </a:bodyPr>
          <a:lstStyle/>
          <a:p>
            <a:r>
              <a:rPr lang="en-GB" dirty="0" smtClean="0"/>
              <a:t>The Municipality is cognisant of the fact that crime in the Urban and crime in the peri-urban area affects both urban residents and the community residents.</a:t>
            </a:r>
          </a:p>
          <a:p>
            <a:pPr lvl="0"/>
            <a:r>
              <a:rPr lang="en-GB" dirty="0" smtClean="0"/>
              <a:t>It would be unfair to combat crime in the urban area only as crime in the peri-urban area affects the urban.</a:t>
            </a:r>
          </a:p>
          <a:p>
            <a:pPr lvl="0"/>
            <a:r>
              <a:rPr lang="en-GB" dirty="0" smtClean="0"/>
              <a:t>In this regard the Municipality engaged the Royal Swaziland Police  and   of Ezulwini  to have forum for a crime prevention  for the greater Ezulwini and Lobamba Inkhundla 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5918195"/>
            <a:ext cx="1347333" cy="908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 lang="en-GB" b="1" dirty="0" smtClean="0">
                <a:latin typeface="Calibri"/>
              </a:rPr>
              <a:t>Future Collaborations</a:t>
            </a:r>
            <a:endParaRPr b="1" dirty="0">
              <a:latin typeface="Calibri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635000" y="1552575"/>
            <a:ext cx="8229600" cy="4995862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/>
          </a:bodyPr>
          <a:lstStyle/>
          <a:p>
            <a:pPr lvl="0" algn="just"/>
            <a:r>
              <a:rPr lang="en-GB" dirty="0" smtClean="0">
                <a:latin typeface="Arial"/>
              </a:rPr>
              <a:t>Meetings with </a:t>
            </a:r>
            <a:r>
              <a:rPr lang="en-GB" dirty="0" err="1" smtClean="0">
                <a:latin typeface="Arial"/>
              </a:rPr>
              <a:t>Umphakatsi</a:t>
            </a:r>
            <a:endParaRPr lang="en-GB" dirty="0" smtClean="0">
              <a:latin typeface="Arial"/>
            </a:endParaRPr>
          </a:p>
          <a:p>
            <a:pPr lvl="0" algn="just"/>
            <a:r>
              <a:rPr lang="en-GB" dirty="0" smtClean="0">
                <a:latin typeface="Arial"/>
              </a:rPr>
              <a:t>Pound</a:t>
            </a:r>
            <a:endParaRPr lang="en-GB" dirty="0" smtClean="0">
              <a:latin typeface="Arial"/>
            </a:endParaRPr>
          </a:p>
          <a:p>
            <a:pPr lvl="0" algn="just"/>
            <a:r>
              <a:rPr lang="en-GB" dirty="0" smtClean="0">
                <a:latin typeface="Arial"/>
              </a:rPr>
              <a:t>Space for cemetery </a:t>
            </a:r>
          </a:p>
          <a:p>
            <a:pPr lvl="0" algn="just"/>
            <a:r>
              <a:rPr lang="en-GB" dirty="0" smtClean="0">
                <a:latin typeface="Arial"/>
              </a:rPr>
              <a:t>Landfill</a:t>
            </a:r>
          </a:p>
          <a:p>
            <a:pPr lvl="0" algn="just"/>
            <a:endParaRPr lang="en-GB" dirty="0" smtClean="0">
              <a:latin typeface="Arial"/>
            </a:endParaRPr>
          </a:p>
          <a:p>
            <a:pPr marL="0" lvl="0" indent="0" algn="just">
              <a:buNone/>
            </a:pPr>
            <a:endParaRPr lang="en-GB" dirty="0" smtClean="0"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558" y="5949617"/>
            <a:ext cx="1347333" cy="908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 lang="en-GB" b="1" dirty="0" smtClean="0">
                <a:latin typeface="Calibri"/>
              </a:rPr>
              <a:t>Community Engagement</a:t>
            </a:r>
            <a:endParaRPr b="1" dirty="0">
              <a:latin typeface="Calibri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635000" y="1552575"/>
            <a:ext cx="8229600" cy="4995862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just">
              <a:buNone/>
            </a:pPr>
            <a:r>
              <a:rPr lang="en-GB" dirty="0" smtClean="0">
                <a:latin typeface="Calibri"/>
              </a:rPr>
              <a:t>Ezulwini Municipality views community engagement as efforts and resources of the Local urban government and of the peri-urban community jointly knit together to combat a certain challenge or  situation.</a:t>
            </a:r>
          </a:p>
          <a:p>
            <a:pPr marL="0" lvl="0" indent="0" algn="just">
              <a:buNone/>
            </a:pPr>
            <a:r>
              <a:rPr lang="en-GB" dirty="0" smtClean="0">
                <a:latin typeface="Calibri"/>
              </a:rPr>
              <a:t>Although there both parties differ in leadership, common ground needs to be reached in order to achieve the goal at hand, be it social welfare, crime or any other challenge.</a:t>
            </a:r>
          </a:p>
          <a:p>
            <a:pPr marL="0" lvl="0" indent="0" algn="just">
              <a:buNone/>
            </a:pPr>
            <a:endParaRPr lang="en-GB" dirty="0" smtClean="0">
              <a:latin typeface="Calibri"/>
            </a:endParaRPr>
          </a:p>
          <a:p>
            <a:pPr marL="0" lvl="0" indent="0" algn="just">
              <a:buNone/>
            </a:pPr>
            <a:endParaRPr dirty="0">
              <a:latin typeface="Calibri"/>
            </a:endParaRPr>
          </a:p>
          <a:p>
            <a:pPr lvl="0" algn="r"/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5949280"/>
            <a:ext cx="1349012" cy="90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Social Welfare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/>
              <a:t>The AMICAALL department champions most of the community engagement projects  related to health and social welfare in Ezulwini.</a:t>
            </a:r>
          </a:p>
          <a:p>
            <a:pPr algn="just"/>
            <a:r>
              <a:rPr lang="en-GB" dirty="0" smtClean="0"/>
              <a:t>Youth (In and out of school health clubs) </a:t>
            </a:r>
          </a:p>
          <a:p>
            <a:pPr algn="just"/>
            <a:r>
              <a:rPr lang="en-GB" dirty="0" smtClean="0"/>
              <a:t>Soci0-economic development</a:t>
            </a:r>
          </a:p>
          <a:p>
            <a:pPr algn="just"/>
            <a:r>
              <a:rPr lang="en-GB" dirty="0" smtClean="0"/>
              <a:t>Neighbourhood care-points/Social Centres (6)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833" y="5949617"/>
            <a:ext cx="1347333" cy="908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Social Welfare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/>
              <a:t>This includes working with community volunteers/care givers which are funded by the Municipality.</a:t>
            </a:r>
          </a:p>
          <a:p>
            <a:pPr algn="just"/>
            <a:r>
              <a:rPr lang="en-GB" dirty="0" smtClean="0"/>
              <a:t>From that the Municipality has been able to see the progression of financial saving schemes for the different communities in the peri-urban areas of Ezulwini.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371" y="5943150"/>
            <a:ext cx="1347333" cy="908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805264"/>
            <a:ext cx="8229600" cy="648072"/>
          </a:xfrm>
        </p:spPr>
        <p:txBody>
          <a:bodyPr>
            <a:noAutofit/>
          </a:bodyPr>
          <a:lstStyle/>
          <a:p>
            <a:r>
              <a:rPr lang="en-ZA" sz="3600" b="1" dirty="0" smtClean="0"/>
              <a:t>Caregivers</a:t>
            </a:r>
            <a:endParaRPr lang="en-ZA" sz="3600" b="1" dirty="0"/>
          </a:p>
        </p:txBody>
      </p:sp>
      <p:pic>
        <p:nvPicPr>
          <p:cNvPr id="2050" name="Picture 2" descr="C:\Users\user\Desktop\Pics Ebuka\IMG_20160510_1131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0"/>
            <a:ext cx="6624735" cy="5030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706090"/>
          </a:xfrm>
        </p:spPr>
        <p:txBody>
          <a:bodyPr>
            <a:noAutofit/>
          </a:bodyPr>
          <a:lstStyle/>
          <a:p>
            <a:r>
              <a:rPr lang="en-ZA" sz="2800" b="1" dirty="0" smtClean="0"/>
              <a:t>Buka Social Centre Graduation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admin\Desktop\Office Camera\100CANON\IMG_65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00" y="548680"/>
            <a:ext cx="7308304" cy="517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837" y="5949617"/>
            <a:ext cx="1347333" cy="908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949280"/>
            <a:ext cx="8229600" cy="706090"/>
          </a:xfrm>
        </p:spPr>
        <p:txBody>
          <a:bodyPr>
            <a:noAutofit/>
          </a:bodyPr>
          <a:lstStyle/>
          <a:p>
            <a:r>
              <a:rPr lang="en-ZA" sz="2800" b="1" dirty="0" smtClean="0"/>
              <a:t>Warm winter: School jersey gift for </a:t>
            </a:r>
            <a:r>
              <a:rPr lang="en-ZA" sz="2800" b="1" dirty="0" err="1" smtClean="0"/>
              <a:t>Elangeni</a:t>
            </a:r>
            <a:r>
              <a:rPr lang="en-ZA" sz="2800" b="1" dirty="0" smtClean="0"/>
              <a:t> </a:t>
            </a:r>
            <a:br>
              <a:rPr lang="en-ZA" sz="2800" b="1" dirty="0" smtClean="0"/>
            </a:br>
            <a:r>
              <a:rPr lang="en-ZA" sz="2800" b="1" dirty="0" smtClean="0"/>
              <a:t>Primary school students</a:t>
            </a:r>
            <a:endParaRPr lang="en-ZA" sz="2800" b="1" dirty="0"/>
          </a:p>
        </p:txBody>
      </p:sp>
      <p:pic>
        <p:nvPicPr>
          <p:cNvPr id="4" name="Content Placeholder 3" descr="IMG_51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692697"/>
            <a:ext cx="7200800" cy="469156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250" y="5848133"/>
            <a:ext cx="1347333" cy="908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877272"/>
            <a:ext cx="8229600" cy="864096"/>
          </a:xfrm>
        </p:spPr>
        <p:txBody>
          <a:bodyPr>
            <a:noAutofit/>
          </a:bodyPr>
          <a:lstStyle/>
          <a:p>
            <a:pPr algn="l"/>
            <a:r>
              <a:rPr lang="en-ZA" sz="2400" b="1" dirty="0" smtClean="0"/>
              <a:t>School shoe campaign for Ezulwini Community Primary</a:t>
            </a:r>
            <a:endParaRPr lang="en-ZA" sz="2400" b="1" dirty="0"/>
          </a:p>
        </p:txBody>
      </p:sp>
      <p:pic>
        <p:nvPicPr>
          <p:cNvPr id="4098" name="Picture 2" descr="C:\Users\user\Desktop\AMICAALL3\IMG_49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401" y="548680"/>
            <a:ext cx="7315870" cy="487724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5877272"/>
            <a:ext cx="1347333" cy="908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502</Words>
  <Application>Microsoft Office PowerPoint</Application>
  <PresentationFormat>On-screen Show (4:3)</PresentationFormat>
  <Paragraphs>63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Bookman Old Style</vt:lpstr>
      <vt:lpstr>Calibri</vt:lpstr>
      <vt:lpstr>Corbel</vt:lpstr>
      <vt:lpstr>Office Theme</vt:lpstr>
      <vt:lpstr>COMMUNITY ENGAGEMENT IN EZULWINI</vt:lpstr>
      <vt:lpstr>Introduction</vt:lpstr>
      <vt:lpstr>Community Engagement</vt:lpstr>
      <vt:lpstr>Social Welfare</vt:lpstr>
      <vt:lpstr>Social Welfare</vt:lpstr>
      <vt:lpstr>Caregivers</vt:lpstr>
      <vt:lpstr>Buka Social Centre Graduation</vt:lpstr>
      <vt:lpstr>Warm winter: School jersey gift for Elangeni  Primary school students</vt:lpstr>
      <vt:lpstr>School shoe campaign for Ezulwini Community Primary</vt:lpstr>
      <vt:lpstr>School fees sponsorship</vt:lpstr>
      <vt:lpstr>Youth Health Clubs</vt:lpstr>
      <vt:lpstr>Community Service</vt:lpstr>
      <vt:lpstr>PowerPoint Presentation</vt:lpstr>
      <vt:lpstr>Youth Dialogues</vt:lpstr>
      <vt:lpstr>Environmental</vt:lpstr>
      <vt:lpstr>Lobamba Conservation Club: SEA donated skip bins to Lobamba and the Municipality assist with transportation of waste.</vt:lpstr>
      <vt:lpstr>Mvutjini Parish youth clean- up campaign</vt:lpstr>
      <vt:lpstr>Mvutjini</vt:lpstr>
      <vt:lpstr>Ezulwini Municipality as a vaccination centre for the greater Ezulwini. The Ministry of Agriculture collaborates with local authority to combat zoonotic diseases.</vt:lpstr>
      <vt:lpstr>Crime Prevention</vt:lpstr>
      <vt:lpstr>Future Collaborations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ENGAGEMENT IN EZULWINI</dc:title>
  <dc:creator>Action</dc:creator>
  <cp:lastModifiedBy>VUSI MATSEBULA</cp:lastModifiedBy>
  <cp:revision>28</cp:revision>
  <dcterms:modified xsi:type="dcterms:W3CDTF">2017-04-06T11:48:55Z</dcterms:modified>
</cp:coreProperties>
</file>